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48"/>
  </p:notesMasterIdLst>
  <p:handoutMasterIdLst>
    <p:handoutMasterId r:id="rId49"/>
  </p:handoutMasterIdLst>
  <p:sldIdLst>
    <p:sldId id="261" r:id="rId9"/>
    <p:sldId id="262" r:id="rId10"/>
    <p:sldId id="266" r:id="rId11"/>
    <p:sldId id="263" r:id="rId12"/>
    <p:sldId id="264" r:id="rId13"/>
    <p:sldId id="265" r:id="rId14"/>
    <p:sldId id="308" r:id="rId15"/>
    <p:sldId id="272" r:id="rId16"/>
    <p:sldId id="273" r:id="rId17"/>
    <p:sldId id="275" r:id="rId18"/>
    <p:sldId id="276" r:id="rId19"/>
    <p:sldId id="277" r:id="rId20"/>
    <p:sldId id="278" r:id="rId21"/>
    <p:sldId id="279" r:id="rId22"/>
    <p:sldId id="268" r:id="rId23"/>
    <p:sldId id="285" r:id="rId24"/>
    <p:sldId id="280" r:id="rId25"/>
    <p:sldId id="281" r:id="rId26"/>
    <p:sldId id="282" r:id="rId27"/>
    <p:sldId id="283" r:id="rId28"/>
    <p:sldId id="284" r:id="rId29"/>
    <p:sldId id="287" r:id="rId30"/>
    <p:sldId id="286" r:id="rId31"/>
    <p:sldId id="290" r:id="rId32"/>
    <p:sldId id="288" r:id="rId33"/>
    <p:sldId id="294" r:id="rId34"/>
    <p:sldId id="295" r:id="rId35"/>
    <p:sldId id="304" r:id="rId36"/>
    <p:sldId id="300" r:id="rId37"/>
    <p:sldId id="301" r:id="rId38"/>
    <p:sldId id="309" r:id="rId39"/>
    <p:sldId id="305" r:id="rId40"/>
    <p:sldId id="307" r:id="rId41"/>
    <p:sldId id="306" r:id="rId42"/>
    <p:sldId id="302" r:id="rId43"/>
    <p:sldId id="291" r:id="rId44"/>
    <p:sldId id="310" r:id="rId45"/>
    <p:sldId id="292" r:id="rId46"/>
    <p:sldId id="293" r:id="rId4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7" d="100"/>
          <a:sy n="47" d="100"/>
        </p:scale>
        <p:origin x="7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994" cy="350876"/>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5265330" y="0"/>
            <a:ext cx="4028994" cy="350876"/>
          </a:xfrm>
          <a:prstGeom prst="rect">
            <a:avLst/>
          </a:prstGeom>
        </p:spPr>
        <p:txBody>
          <a:bodyPr vert="horz" lIns="90416" tIns="45208" rIns="90416" bIns="45208" rtlCol="0"/>
          <a:lstStyle>
            <a:lvl1pPr algn="r">
              <a:defRPr sz="1200"/>
            </a:lvl1pPr>
          </a:lstStyle>
          <a:p>
            <a:fld id="{3B7253D9-7063-44BE-8C0D-0C8B18A7EB62}" type="datetimeFigureOut">
              <a:rPr lang="en-US" smtClean="0"/>
              <a:t>8/22/2016</a:t>
            </a:fld>
            <a:endParaRPr lang="en-US"/>
          </a:p>
        </p:txBody>
      </p:sp>
      <p:sp>
        <p:nvSpPr>
          <p:cNvPr id="4" name="Footer Placeholder 3"/>
          <p:cNvSpPr>
            <a:spLocks noGrp="1"/>
          </p:cNvSpPr>
          <p:nvPr>
            <p:ph type="ftr" sz="quarter" idx="2"/>
          </p:nvPr>
        </p:nvSpPr>
        <p:spPr>
          <a:xfrm>
            <a:off x="2" y="6659524"/>
            <a:ext cx="4028994" cy="350876"/>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5265330" y="6659524"/>
            <a:ext cx="4028994" cy="350876"/>
          </a:xfrm>
          <a:prstGeom prst="rect">
            <a:avLst/>
          </a:prstGeom>
        </p:spPr>
        <p:txBody>
          <a:bodyPr vert="horz" lIns="90416" tIns="45208" rIns="90416" bIns="45208" rtlCol="0" anchor="b"/>
          <a:lstStyle>
            <a:lvl1pPr algn="r">
              <a:defRPr sz="1200"/>
            </a:lvl1pPr>
          </a:lstStyle>
          <a:p>
            <a:fld id="{70852B0C-07F8-4BB7-93C9-7A6F0B2F3A0D}" type="slidenum">
              <a:rPr lang="en-US" smtClean="0"/>
              <a:t>‹#›</a:t>
            </a:fld>
            <a:endParaRPr lang="en-US"/>
          </a:p>
        </p:txBody>
      </p:sp>
    </p:spTree>
    <p:extLst>
      <p:ext uri="{BB962C8B-B14F-4D97-AF65-F5344CB8AC3E}">
        <p14:creationId xmlns:p14="http://schemas.microsoft.com/office/powerpoint/2010/main" val="123101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10" y="1"/>
            <a:ext cx="4028440" cy="351737"/>
          </a:xfrm>
          <a:prstGeom prst="rect">
            <a:avLst/>
          </a:prstGeom>
        </p:spPr>
        <p:txBody>
          <a:bodyPr vert="horz" lIns="93174" tIns="46586" rIns="93174" bIns="46586" rtlCol="0"/>
          <a:lstStyle>
            <a:lvl1pPr algn="r">
              <a:defRPr sz="1200"/>
            </a:lvl1pPr>
          </a:lstStyle>
          <a:p>
            <a:fld id="{E32F3746-B7D7-4CBF-AE9F-174DB41A4BE4}" type="datetimeFigureOut">
              <a:rPr lang="en-US" smtClean="0"/>
              <a:t>8/22/2016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6"/>
          </a:xfrm>
          <a:prstGeom prst="rect">
            <a:avLst/>
          </a:prstGeom>
        </p:spPr>
        <p:txBody>
          <a:bodyPr vert="horz" lIns="93174" tIns="46586" rIns="93174" bIns="46586" rtlCol="0" anchor="b"/>
          <a:lstStyle>
            <a:lvl1pPr algn="r">
              <a:defRPr sz="1200"/>
            </a:lvl1pPr>
          </a:lstStyle>
          <a:p>
            <a:fld id="{CEB499BA-939E-4068-BA3B-1994D6C4CD96}" type="slidenum">
              <a:rPr lang="en-US" smtClean="0"/>
              <a:t>‹#›</a:t>
            </a:fld>
            <a:endParaRPr lang="en-US"/>
          </a:p>
        </p:txBody>
      </p:sp>
    </p:spTree>
    <p:extLst>
      <p:ext uri="{BB962C8B-B14F-4D97-AF65-F5344CB8AC3E}">
        <p14:creationId xmlns:p14="http://schemas.microsoft.com/office/powerpoint/2010/main" val="85153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74B8C38B-15BC-47A4-B219-5BA451ED6E69}" type="slidenum">
              <a:rPr lang="en-US">
                <a:solidFill>
                  <a:prstClr val="black"/>
                </a:solidFill>
                <a:latin typeface="Calibri" panose="020F0502020204030204"/>
              </a:rPr>
              <a:pPr defTabSz="93173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77581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8C951-4C18-4AF3-B5AF-4D8151828FDB}"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201923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C951-4C18-4AF3-B5AF-4D8151828FDB}"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80544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C951-4C18-4AF3-B5AF-4D8151828FDB}"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21555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63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67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3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25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9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125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4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37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C951-4C18-4AF3-B5AF-4D8151828FDB}"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917075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041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33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676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411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81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08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39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206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40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78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38C951-4C18-4AF3-B5AF-4D8151828FDB}"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3510739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198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375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34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667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040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75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35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20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028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7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8C951-4C18-4AF3-B5AF-4D8151828FDB}"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135238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020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0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221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51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287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372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230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27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370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19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8C951-4C18-4AF3-B5AF-4D8151828FDB}" type="datetimeFigureOut">
              <a:rPr lang="en-US" smtClean="0"/>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760601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377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37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930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152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675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719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73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662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398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1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8C951-4C18-4AF3-B5AF-4D8151828FDB}" type="datetimeFigureOut">
              <a:rPr lang="en-US" smtClean="0"/>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1458564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636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422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061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486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383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192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047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9363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732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66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C951-4C18-4AF3-B5AF-4D8151828FDB}" type="datetimeFigureOut">
              <a:rPr lang="en-US" smtClean="0"/>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3736852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837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4189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332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470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405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73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914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08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8EF9E-FD11-43B3-9DA2-80BD76DA313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779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F4577-A752-46C7-84E0-FDCFB9B1B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3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38C951-4C18-4AF3-B5AF-4D8151828FDB}"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3064066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1F7520-69AD-430F-80F8-60B71E23C0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32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F9AC2-0966-4CC9-AEA7-519F1421F6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009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20915A-5406-47C2-A403-544229A3BE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470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9996AA-C3CE-4AAB-800B-618EB623EA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59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5CE-2B4F-4F5F-9DBE-86F33AE00CD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1579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C3B86-1416-4E27-80D7-45B18B6F8B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37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67A84-EDCB-4FCE-B1D1-82B5A480A2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21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1E04-42D2-43FA-A853-BE6A3E99C4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07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078E83-A6CD-4445-8B89-5332A960B31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8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38C951-4C18-4AF3-B5AF-4D8151828FDB}"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D9075-C28C-4732-A7EF-E917C01D2017}" type="slidenum">
              <a:rPr lang="en-US" smtClean="0"/>
              <a:t>‹#›</a:t>
            </a:fld>
            <a:endParaRPr lang="en-US"/>
          </a:p>
        </p:txBody>
      </p:sp>
    </p:spTree>
    <p:extLst>
      <p:ext uri="{BB962C8B-B14F-4D97-AF65-F5344CB8AC3E}">
        <p14:creationId xmlns:p14="http://schemas.microsoft.com/office/powerpoint/2010/main" val="266238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C951-4C18-4AF3-B5AF-4D8151828FDB}" type="datetimeFigureOut">
              <a:rPr lang="en-US" smtClean="0"/>
              <a:t>8/22/2016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D9075-C28C-4732-A7EF-E917C01D2017}" type="slidenum">
              <a:rPr lang="en-US" smtClean="0"/>
              <a:t>‹#›</a:t>
            </a:fld>
            <a:endParaRPr lang="en-US"/>
          </a:p>
        </p:txBody>
      </p:sp>
    </p:spTree>
    <p:extLst>
      <p:ext uri="{BB962C8B-B14F-4D97-AF65-F5344CB8AC3E}">
        <p14:creationId xmlns:p14="http://schemas.microsoft.com/office/powerpoint/2010/main" val="272656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20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78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35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4514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376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543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C04FD-DA58-4D42-AA56-21CBEA3ADF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433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O6XL__2CDPU" TargetMode="External"/><Relationship Id="rId2" Type="http://schemas.openxmlformats.org/officeDocument/2006/relationships/hyperlink" Target="https://www.youtube.com/watch?v=3ez10ADR_gM" TargetMode="External"/><Relationship Id="rId1" Type="http://schemas.openxmlformats.org/officeDocument/2006/relationships/slideLayout" Target="../slideLayouts/slideLayout57.xml"/><Relationship Id="rId5" Type="http://schemas.openxmlformats.org/officeDocument/2006/relationships/hyperlink" Target="https://www.youtube.com/watch?v=9TpSCvu68rI" TargetMode="External"/><Relationship Id="rId4" Type="http://schemas.openxmlformats.org/officeDocument/2006/relationships/hyperlink" Target="https://www.youtube.com/watch?v=83m0_pCky5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95346"/>
            <a:ext cx="9144000" cy="2387600"/>
          </a:xfrm>
        </p:spPr>
        <p:txBody>
          <a:bodyPr/>
          <a:lstStyle/>
          <a:p>
            <a:r>
              <a:rPr lang="en-US" dirty="0" smtClean="0">
                <a:latin typeface="Berlin Sans FB Demi" panose="020E0802020502020306" pitchFamily="34" charset="0"/>
              </a:rPr>
              <a:t>Economics Chapter 1</a:t>
            </a:r>
            <a:endParaRPr lang="en-US" dirty="0">
              <a:latin typeface="Berlin Sans FB Demi" panose="020E0802020502020306" pitchFamily="34" charset="0"/>
            </a:endParaRPr>
          </a:p>
        </p:txBody>
      </p:sp>
      <p:sp>
        <p:nvSpPr>
          <p:cNvPr id="5" name="Subtitle 4"/>
          <p:cNvSpPr>
            <a:spLocks noGrp="1"/>
          </p:cNvSpPr>
          <p:nvPr>
            <p:ph type="subTitle" idx="1"/>
          </p:nvPr>
        </p:nvSpPr>
        <p:spPr>
          <a:xfrm>
            <a:off x="1524000" y="3022489"/>
            <a:ext cx="9144000" cy="1655762"/>
          </a:xfrm>
        </p:spPr>
        <p:txBody>
          <a:bodyPr>
            <a:normAutofit/>
          </a:bodyPr>
          <a:lstStyle/>
          <a:p>
            <a:r>
              <a:rPr lang="en-US" sz="3600" b="1" dirty="0" smtClean="0">
                <a:latin typeface="Berlin Sans FB Demi" panose="020E0802020502020306" pitchFamily="34" charset="0"/>
              </a:rPr>
              <a:t>What is Economics?</a:t>
            </a:r>
            <a:endParaRPr lang="en-US" sz="3600" b="1" dirty="0">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559" y="3691810"/>
            <a:ext cx="1972882" cy="1972882"/>
          </a:xfrm>
          <a:prstGeom prst="rect">
            <a:avLst/>
          </a:prstGeom>
        </p:spPr>
      </p:pic>
      <p:sp>
        <p:nvSpPr>
          <p:cNvPr id="6" name="TextBox 5"/>
          <p:cNvSpPr txBox="1"/>
          <p:nvPr/>
        </p:nvSpPr>
        <p:spPr>
          <a:xfrm>
            <a:off x="782503" y="5933903"/>
            <a:ext cx="11083158" cy="400110"/>
          </a:xfrm>
          <a:prstGeom prst="rect">
            <a:avLst/>
          </a:prstGeom>
          <a:noFill/>
        </p:spPr>
        <p:txBody>
          <a:bodyPr wrap="square" rtlCol="0">
            <a:spAutoFit/>
          </a:bodyPr>
          <a:lstStyle/>
          <a:p>
            <a:pPr algn="ctr"/>
            <a:r>
              <a:rPr lang="en-US" sz="2000" b="1" dirty="0" smtClean="0">
                <a:solidFill>
                  <a:srgbClr val="FF0000"/>
                </a:solidFill>
              </a:rPr>
              <a:t>Caution: These notes are NOT intended to replace textbook reading assignments.  </a:t>
            </a:r>
            <a:endParaRPr lang="en-US" sz="2000" b="1" dirty="0">
              <a:solidFill>
                <a:srgbClr val="FF0000"/>
              </a:solidFill>
            </a:endParaRPr>
          </a:p>
        </p:txBody>
      </p:sp>
    </p:spTree>
    <p:extLst>
      <p:ext uri="{BB962C8B-B14F-4D97-AF65-F5344CB8AC3E}">
        <p14:creationId xmlns:p14="http://schemas.microsoft.com/office/powerpoint/2010/main" val="185860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96" y="1062966"/>
            <a:ext cx="11656371" cy="873471"/>
          </a:xfrm>
        </p:spPr>
        <p:txBody>
          <a:bodyPr>
            <a:noAutofit/>
          </a:bodyPr>
          <a:lstStyle/>
          <a:p>
            <a:r>
              <a:rPr lang="en-US" sz="2800" dirty="0" smtClean="0">
                <a:solidFill>
                  <a:schemeClr val="accent2">
                    <a:lumMod val="50000"/>
                  </a:schemeClr>
                </a:solidFill>
                <a:latin typeface="Arial Black" panose="020B0A04020102020204" pitchFamily="34" charset="0"/>
              </a:rPr>
              <a:t>I. </a:t>
            </a:r>
            <a:r>
              <a:rPr lang="en-US" sz="2800" u="sng" dirty="0" smtClean="0">
                <a:solidFill>
                  <a:schemeClr val="accent2">
                    <a:lumMod val="50000"/>
                  </a:schemeClr>
                </a:solidFill>
                <a:latin typeface="Arial Black" panose="020B0A04020102020204" pitchFamily="34" charset="0"/>
              </a:rPr>
              <a:t>Choices </a:t>
            </a:r>
            <a:r>
              <a:rPr lang="en-US" sz="2800" u="sng" dirty="0" smtClean="0">
                <a:solidFill>
                  <a:srgbClr val="FF0000"/>
                </a:solidFill>
                <a:latin typeface="Arial Black" panose="020B0A04020102020204" pitchFamily="34" charset="0"/>
              </a:rPr>
              <a:t>PRODUCERS</a:t>
            </a:r>
            <a:r>
              <a:rPr lang="en-US" sz="2800" u="sng" dirty="0" smtClean="0">
                <a:solidFill>
                  <a:schemeClr val="accent2">
                    <a:lumMod val="50000"/>
                  </a:schemeClr>
                </a:solidFill>
                <a:latin typeface="Arial Black" panose="020B0A04020102020204" pitchFamily="34" charset="0"/>
              </a:rPr>
              <a:t> Make </a:t>
            </a:r>
            <a:r>
              <a:rPr lang="en-US" sz="2800" dirty="0" smtClean="0">
                <a:solidFill>
                  <a:schemeClr val="accent2">
                    <a:lumMod val="50000"/>
                  </a:schemeClr>
                </a:solidFill>
                <a:latin typeface="Arial Black" panose="020B0A04020102020204" pitchFamily="34" charset="0"/>
              </a:rPr>
              <a:t>– producers need to figure out what resources they will need and the best way to use them. These resources are called the </a:t>
            </a:r>
            <a:r>
              <a:rPr lang="en-US" sz="2800" dirty="0" smtClean="0">
                <a:solidFill>
                  <a:srgbClr val="FF0000"/>
                </a:solidFill>
                <a:latin typeface="Arial Black" panose="020B0A04020102020204" pitchFamily="34" charset="0"/>
              </a:rPr>
              <a:t>FACTORS OF PRODUCTION</a:t>
            </a:r>
            <a:endParaRPr lang="en-US" sz="28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40677" y="2317418"/>
            <a:ext cx="12051323" cy="4540582"/>
          </a:xfrm>
        </p:spPr>
        <p:txBody>
          <a:bodyPr/>
          <a:lstStyle/>
          <a:p>
            <a:pPr marL="0" indent="0">
              <a:buNone/>
            </a:pPr>
            <a:r>
              <a:rPr lang="en-US" sz="3600" b="1" dirty="0" smtClean="0">
                <a:solidFill>
                  <a:schemeClr val="accent2">
                    <a:lumMod val="50000"/>
                  </a:schemeClr>
                </a:solidFill>
              </a:rPr>
              <a:t>A. </a:t>
            </a:r>
            <a:r>
              <a:rPr lang="en-US" sz="3600" b="1" u="sng" dirty="0" smtClean="0">
                <a:solidFill>
                  <a:schemeClr val="accent2">
                    <a:lumMod val="50000"/>
                  </a:schemeClr>
                </a:solidFill>
              </a:rPr>
              <a:t>Factors of Production </a:t>
            </a:r>
            <a:r>
              <a:rPr lang="en-US" sz="3600" dirty="0" smtClean="0">
                <a:solidFill>
                  <a:schemeClr val="accent2">
                    <a:lumMod val="50000"/>
                  </a:schemeClr>
                </a:solidFill>
              </a:rPr>
              <a:t>– Resources required to produce the things we want and need. The four factors are </a:t>
            </a:r>
            <a:r>
              <a:rPr lang="en-US" sz="3600" b="1" dirty="0" smtClean="0">
                <a:solidFill>
                  <a:srgbClr val="C00000"/>
                </a:solidFill>
              </a:rPr>
              <a:t>LAND,CAPITAL, LABOR, ENTREPRENEURS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88" y="3724183"/>
            <a:ext cx="5200650" cy="30622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267" t="7192" r="12804" b="12364"/>
          <a:stretch/>
        </p:blipFill>
        <p:spPr>
          <a:xfrm>
            <a:off x="4987095" y="5753221"/>
            <a:ext cx="1375563" cy="894944"/>
          </a:xfrm>
          <a:prstGeom prst="rect">
            <a:avLst/>
          </a:prstGeom>
        </p:spPr>
      </p:pic>
      <p:sp>
        <p:nvSpPr>
          <p:cNvPr id="8" name="TextBox 7"/>
          <p:cNvSpPr txBox="1"/>
          <p:nvPr/>
        </p:nvSpPr>
        <p:spPr>
          <a:xfrm>
            <a:off x="7368039" y="5706739"/>
            <a:ext cx="94089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Labor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693248" y="3539517"/>
            <a:ext cx="94089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470288" y="5679748"/>
            <a:ext cx="153196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Entrepreneurs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99103" y="629542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293941" y="123760"/>
            <a:ext cx="8354065" cy="461665"/>
          </a:xfrm>
          <a:prstGeom prst="rect">
            <a:avLst/>
          </a:prstGeom>
          <a:noFill/>
        </p:spPr>
        <p:txBody>
          <a:bodyPr wrap="square" rtlCol="0">
            <a:spAutoFit/>
          </a:bodyPr>
          <a:lstStyle/>
          <a:p>
            <a:r>
              <a:rPr lang="en-US" sz="2400" b="1" dirty="0" smtClean="0">
                <a:solidFill>
                  <a:schemeClr val="accent2">
                    <a:lumMod val="50000"/>
                  </a:schemeClr>
                </a:solidFill>
                <a:latin typeface="Arial Black" panose="020B0A04020102020204" pitchFamily="34" charset="0"/>
              </a:rPr>
              <a:t>CHAPTER 1- LESSON 2: Our Economic Choices</a:t>
            </a:r>
            <a:endParaRPr lang="en-US" sz="2400" b="1" dirty="0">
              <a:solidFill>
                <a:schemeClr val="accent2">
                  <a:lumMod val="50000"/>
                </a:schemeClr>
              </a:solidFill>
              <a:latin typeface="Arial Black" panose="020B0A04020102020204"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311" t="12916" r="9937" b="16062"/>
          <a:stretch/>
        </p:blipFill>
        <p:spPr>
          <a:xfrm>
            <a:off x="6373287" y="5581298"/>
            <a:ext cx="1107584" cy="1017431"/>
          </a:xfrm>
          <a:prstGeom prst="rect">
            <a:avLst/>
          </a:prstGeom>
        </p:spPr>
      </p:pic>
      <p:sp>
        <p:nvSpPr>
          <p:cNvPr id="10" name="TextBox 9"/>
          <p:cNvSpPr txBox="1"/>
          <p:nvPr/>
        </p:nvSpPr>
        <p:spPr>
          <a:xfrm>
            <a:off x="5695890" y="6477984"/>
            <a:ext cx="94089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Capital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68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sz="3200" b="1" dirty="0" smtClean="0">
                <a:solidFill>
                  <a:schemeClr val="accent2">
                    <a:lumMod val="50000"/>
                  </a:schemeClr>
                </a:solidFill>
              </a:rPr>
              <a:t>1. </a:t>
            </a:r>
            <a:r>
              <a:rPr lang="en-US" sz="3200" b="1" u="sng" dirty="0" smtClean="0">
                <a:solidFill>
                  <a:srgbClr val="C00000"/>
                </a:solidFill>
              </a:rPr>
              <a:t>LAND</a:t>
            </a:r>
            <a:r>
              <a:rPr lang="en-US" sz="3200" b="1" dirty="0" smtClean="0">
                <a:solidFill>
                  <a:schemeClr val="accent2">
                    <a:lumMod val="50000"/>
                  </a:schemeClr>
                </a:solidFill>
              </a:rPr>
              <a:t> – gifts of nature or natural resources not created by people</a:t>
            </a:r>
            <a:r>
              <a:rPr lang="en-US" b="1" dirty="0" smtClean="0">
                <a:solidFill>
                  <a:srgbClr val="00B050"/>
                </a:solidFill>
              </a:rPr>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838200" y="1567931"/>
            <a:ext cx="10515600" cy="4351338"/>
          </a:xfrm>
        </p:spPr>
        <p:txBody>
          <a:bodyPr>
            <a:normAutofit lnSpcReduction="10000"/>
          </a:bodyPr>
          <a:lstStyle/>
          <a:p>
            <a:pPr marL="1371600" lvl="2" indent="-457200">
              <a:buAutoNum type="alphaLcPeriod"/>
            </a:pPr>
            <a:r>
              <a:rPr lang="en-US" sz="3600" b="1" dirty="0" smtClean="0">
                <a:solidFill>
                  <a:srgbClr val="C00000"/>
                </a:solidFill>
              </a:rPr>
              <a:t>CLIMATE</a:t>
            </a:r>
          </a:p>
          <a:p>
            <a:pPr marL="1371600" lvl="2" indent="-457200">
              <a:buAutoNum type="alphaLcPeriod"/>
            </a:pPr>
            <a:r>
              <a:rPr lang="en-US" sz="3600" dirty="0" smtClean="0"/>
              <a:t>Minerals</a:t>
            </a:r>
          </a:p>
          <a:p>
            <a:pPr marL="1371600" lvl="2" indent="-457200">
              <a:buAutoNum type="alphaLcPeriod"/>
            </a:pPr>
            <a:r>
              <a:rPr lang="en-US" sz="3600" dirty="0" smtClean="0"/>
              <a:t>Ore</a:t>
            </a:r>
          </a:p>
          <a:p>
            <a:pPr marL="1371600" lvl="2" indent="-457200">
              <a:buAutoNum type="alphaLcPeriod"/>
            </a:pPr>
            <a:r>
              <a:rPr lang="en-US" sz="3600" b="1" dirty="0" smtClean="0">
                <a:solidFill>
                  <a:srgbClr val="C00000"/>
                </a:solidFill>
              </a:rPr>
              <a:t>LIVESTOCK</a:t>
            </a:r>
          </a:p>
          <a:p>
            <a:pPr marL="1371600" lvl="2" indent="-457200">
              <a:buAutoNum type="alphaLcPeriod"/>
            </a:pPr>
            <a:r>
              <a:rPr lang="en-US" sz="3600" dirty="0" smtClean="0"/>
              <a:t>Sunshine</a:t>
            </a:r>
          </a:p>
          <a:p>
            <a:pPr marL="1371600" lvl="2" indent="-457200">
              <a:buAutoNum type="alphaLcPeriod"/>
            </a:pPr>
            <a:r>
              <a:rPr lang="en-US" sz="3600" b="1" dirty="0" smtClean="0">
                <a:solidFill>
                  <a:srgbClr val="C00000"/>
                </a:solidFill>
              </a:rPr>
              <a:t>FORESTS</a:t>
            </a:r>
          </a:p>
          <a:p>
            <a:pPr marL="1371600" lvl="2" indent="-457200">
              <a:buAutoNum type="alphaLcPeriod"/>
            </a:pPr>
            <a:r>
              <a:rPr lang="en-US" sz="3600" dirty="0" smtClean="0"/>
              <a:t>Waterways</a:t>
            </a:r>
          </a:p>
          <a:p>
            <a:pPr marL="1371600" lvl="2" indent="-457200">
              <a:buAutoNum type="alphaLcPeriod"/>
            </a:pPr>
            <a:r>
              <a:rPr lang="en-US" sz="3600" dirty="0" smtClean="0"/>
              <a:t>Deserts</a:t>
            </a:r>
          </a:p>
          <a:p>
            <a:pPr marL="1371600" lvl="2" indent="-457200">
              <a:buAutoNum type="alphaLcPeriod"/>
            </a:pPr>
            <a:endParaRPr lang="en-US" sz="3600"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0602" y="2053243"/>
            <a:ext cx="4961035" cy="3100647"/>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848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4000" b="1" dirty="0" smtClean="0">
                <a:latin typeface="+mn-lt"/>
              </a:rPr>
              <a:t>2. </a:t>
            </a:r>
            <a:r>
              <a:rPr lang="en-US" sz="4000" b="1" u="sng" dirty="0" smtClean="0">
                <a:solidFill>
                  <a:srgbClr val="C00000"/>
                </a:solidFill>
                <a:latin typeface="+mn-lt"/>
              </a:rPr>
              <a:t>CAPITAL</a:t>
            </a:r>
            <a:r>
              <a:rPr lang="en-US" sz="4000" b="1" dirty="0" smtClean="0">
                <a:solidFill>
                  <a:srgbClr val="7030A0"/>
                </a:solidFill>
                <a:latin typeface="+mn-lt"/>
              </a:rPr>
              <a:t> </a:t>
            </a:r>
            <a:r>
              <a:rPr lang="en-US" sz="4000" b="1" dirty="0" smtClean="0">
                <a:solidFill>
                  <a:schemeClr val="accent2">
                    <a:lumMod val="50000"/>
                  </a:schemeClr>
                </a:solidFill>
                <a:latin typeface="+mn-lt"/>
              </a:rPr>
              <a:t>– Used in the production of goods and services. There are </a:t>
            </a:r>
            <a:r>
              <a:rPr lang="en-US" sz="4000" b="1" dirty="0" smtClean="0">
                <a:solidFill>
                  <a:srgbClr val="C00000"/>
                </a:solidFill>
                <a:latin typeface="+mn-lt"/>
              </a:rPr>
              <a:t>TWO TYPES</a:t>
            </a:r>
            <a:r>
              <a:rPr lang="en-US" sz="4000" b="1" dirty="0" smtClean="0">
                <a:solidFill>
                  <a:schemeClr val="accent2">
                    <a:lumMod val="50000"/>
                  </a:schemeClr>
                </a:solidFill>
                <a:latin typeface="+mn-lt"/>
              </a:rPr>
              <a:t>. </a:t>
            </a:r>
            <a:endParaRPr lang="en-US" sz="4000" b="1" dirty="0">
              <a:solidFill>
                <a:schemeClr val="accent2">
                  <a:lumMod val="50000"/>
                </a:schemeClr>
              </a:solidFill>
              <a:latin typeface="+mn-lt"/>
            </a:endParaRPr>
          </a:p>
        </p:txBody>
      </p:sp>
      <p:sp>
        <p:nvSpPr>
          <p:cNvPr id="3" name="Content Placeholder 2"/>
          <p:cNvSpPr>
            <a:spLocks noGrp="1"/>
          </p:cNvSpPr>
          <p:nvPr>
            <p:ph idx="1"/>
          </p:nvPr>
        </p:nvSpPr>
        <p:spPr>
          <a:xfrm>
            <a:off x="171450" y="1325563"/>
            <a:ext cx="11849100" cy="5243782"/>
          </a:xfrm>
        </p:spPr>
        <p:txBody>
          <a:bodyPr>
            <a:normAutofit/>
          </a:bodyPr>
          <a:lstStyle/>
          <a:p>
            <a:pPr marL="0" indent="0">
              <a:buNone/>
            </a:pPr>
            <a:r>
              <a:rPr lang="en-US" b="1" u="sng" dirty="0" smtClean="0">
                <a:solidFill>
                  <a:schemeClr val="accent2">
                    <a:lumMod val="50000"/>
                  </a:schemeClr>
                </a:solidFill>
              </a:rPr>
              <a:t>a. </a:t>
            </a:r>
            <a:r>
              <a:rPr lang="en-US" b="1" u="sng" dirty="0" smtClean="0">
                <a:solidFill>
                  <a:srgbClr val="C00000"/>
                </a:solidFill>
              </a:rPr>
              <a:t>CAPITAL GOODS </a:t>
            </a:r>
            <a:r>
              <a:rPr lang="en-US" b="1" dirty="0" smtClean="0">
                <a:solidFill>
                  <a:schemeClr val="accent2">
                    <a:lumMod val="50000"/>
                  </a:schemeClr>
                </a:solidFill>
              </a:rPr>
              <a:t>– tools, equipment, machinery and factories used in the production of goods and services.</a:t>
            </a:r>
          </a:p>
          <a:p>
            <a:pPr marL="457200" lvl="1" indent="0">
              <a:buNone/>
            </a:pPr>
            <a:r>
              <a:rPr lang="en-US" sz="2800" dirty="0" smtClean="0">
                <a:solidFill>
                  <a:schemeClr val="accent2">
                    <a:lumMod val="50000"/>
                  </a:schemeClr>
                </a:solidFill>
              </a:rPr>
              <a:t>Examples: </a:t>
            </a:r>
          </a:p>
          <a:p>
            <a:pPr lvl="1"/>
            <a:r>
              <a:rPr lang="en-US" sz="2800" dirty="0" smtClean="0">
                <a:solidFill>
                  <a:schemeClr val="accent2">
                    <a:lumMod val="50000"/>
                  </a:schemeClr>
                </a:solidFill>
                <a:latin typeface="Aharoni" panose="02010803020104030203" pitchFamily="2" charset="-79"/>
                <a:cs typeface="Aharoni" panose="02010803020104030203" pitchFamily="2" charset="-79"/>
              </a:rPr>
              <a:t>A bulldozer at a construction site</a:t>
            </a:r>
          </a:p>
          <a:p>
            <a:pPr lvl="1"/>
            <a:r>
              <a:rPr lang="en-US" sz="2800" dirty="0" smtClean="0">
                <a:solidFill>
                  <a:schemeClr val="accent2">
                    <a:lumMod val="50000"/>
                  </a:schemeClr>
                </a:solidFill>
                <a:latin typeface="Aharoni" panose="02010803020104030203" pitchFamily="2" charset="-79"/>
                <a:cs typeface="Aharoni" panose="02010803020104030203" pitchFamily="2" charset="-79"/>
              </a:rPr>
              <a:t>An </a:t>
            </a:r>
            <a:r>
              <a:rPr lang="en-US" sz="2800" b="1" dirty="0" smtClean="0">
                <a:solidFill>
                  <a:srgbClr val="C00000"/>
                </a:solidFill>
                <a:latin typeface="Aharoni" panose="02010803020104030203" pitchFamily="2" charset="-79"/>
                <a:cs typeface="Aharoni" panose="02010803020104030203" pitchFamily="2" charset="-79"/>
              </a:rPr>
              <a:t>OVEN</a:t>
            </a:r>
            <a:r>
              <a:rPr lang="en-US" sz="2800" dirty="0" smtClean="0">
                <a:solidFill>
                  <a:schemeClr val="accent2">
                    <a:lumMod val="50000"/>
                  </a:schemeClr>
                </a:solidFill>
                <a:latin typeface="Aharoni" panose="02010803020104030203" pitchFamily="2" charset="-79"/>
                <a:cs typeface="Aharoni" panose="02010803020104030203" pitchFamily="2" charset="-79"/>
              </a:rPr>
              <a:t> in a bakery</a:t>
            </a:r>
          </a:p>
          <a:p>
            <a:pPr lvl="1"/>
            <a:r>
              <a:rPr lang="en-US" sz="2800" dirty="0" smtClean="0">
                <a:solidFill>
                  <a:schemeClr val="accent2">
                    <a:lumMod val="50000"/>
                  </a:schemeClr>
                </a:solidFill>
                <a:latin typeface="Aharoni" panose="02010803020104030203" pitchFamily="2" charset="-79"/>
                <a:cs typeface="Aharoni" panose="02010803020104030203" pitchFamily="2" charset="-79"/>
              </a:rPr>
              <a:t>A computer in a classroom</a:t>
            </a:r>
          </a:p>
          <a:p>
            <a:pPr lvl="1"/>
            <a:r>
              <a:rPr lang="en-US" sz="2800" dirty="0" smtClean="0">
                <a:solidFill>
                  <a:schemeClr val="accent2">
                    <a:lumMod val="50000"/>
                  </a:schemeClr>
                </a:solidFill>
                <a:latin typeface="Aharoni" panose="02010803020104030203" pitchFamily="2" charset="-79"/>
                <a:cs typeface="Aharoni" panose="02010803020104030203" pitchFamily="2" charset="-79"/>
              </a:rPr>
              <a:t>A </a:t>
            </a:r>
            <a:r>
              <a:rPr lang="en-US" sz="2800" dirty="0" smtClean="0">
                <a:solidFill>
                  <a:srgbClr val="C00000"/>
                </a:solidFill>
                <a:latin typeface="Aharoni" panose="02010803020104030203" pitchFamily="2" charset="-79"/>
                <a:cs typeface="Aharoni" panose="02010803020104030203" pitchFamily="2" charset="-79"/>
              </a:rPr>
              <a:t>HAIR DRYER </a:t>
            </a:r>
            <a:r>
              <a:rPr lang="en-US" sz="2800" dirty="0" smtClean="0">
                <a:solidFill>
                  <a:schemeClr val="accent2">
                    <a:lumMod val="50000"/>
                  </a:schemeClr>
                </a:solidFill>
                <a:latin typeface="Aharoni" panose="02010803020104030203" pitchFamily="2" charset="-79"/>
                <a:cs typeface="Aharoni" panose="02010803020104030203" pitchFamily="2" charset="-79"/>
              </a:rPr>
              <a:t>in a salon</a:t>
            </a:r>
          </a:p>
          <a:p>
            <a:pPr lvl="1"/>
            <a:r>
              <a:rPr lang="en-US" sz="2800" dirty="0" smtClean="0">
                <a:solidFill>
                  <a:schemeClr val="accent2">
                    <a:lumMod val="50000"/>
                  </a:schemeClr>
                </a:solidFill>
                <a:latin typeface="Aharoni" panose="02010803020104030203" pitchFamily="2" charset="-79"/>
                <a:cs typeface="Aharoni" panose="02010803020104030203" pitchFamily="2" charset="-79"/>
              </a:rPr>
              <a:t>An x-ray machine in a hospital</a:t>
            </a:r>
          </a:p>
          <a:p>
            <a:pPr marL="457200" lvl="1" indent="0">
              <a:buNone/>
            </a:pPr>
            <a:endParaRPr lang="en-US" sz="2800" dirty="0" smtClean="0"/>
          </a:p>
          <a:p>
            <a:pPr marL="0" lvl="1" indent="0">
              <a:buNone/>
            </a:pPr>
            <a:r>
              <a:rPr lang="en-US" sz="2800" b="1" u="sng" dirty="0" smtClean="0">
                <a:solidFill>
                  <a:schemeClr val="accent2">
                    <a:lumMod val="50000"/>
                  </a:schemeClr>
                </a:solidFill>
              </a:rPr>
              <a:t>b. </a:t>
            </a:r>
            <a:r>
              <a:rPr lang="en-US" sz="2800" b="1" u="sng" dirty="0" smtClean="0">
                <a:solidFill>
                  <a:srgbClr val="C00000"/>
                </a:solidFill>
              </a:rPr>
              <a:t>FINANCIAL CAPITAL</a:t>
            </a:r>
            <a:r>
              <a:rPr lang="en-US" sz="2800" b="1" dirty="0" smtClean="0">
                <a:solidFill>
                  <a:srgbClr val="C00000"/>
                </a:solidFill>
              </a:rPr>
              <a:t>- </a:t>
            </a:r>
            <a:r>
              <a:rPr lang="en-US" sz="2800" dirty="0" smtClean="0">
                <a:solidFill>
                  <a:schemeClr val="accent2">
                    <a:lumMod val="50000"/>
                  </a:schemeClr>
                </a:solidFill>
              </a:rPr>
              <a:t>the </a:t>
            </a:r>
            <a:r>
              <a:rPr lang="en-US" sz="2800" b="1" u="sng" dirty="0" smtClean="0">
                <a:solidFill>
                  <a:srgbClr val="C00000"/>
                </a:solidFill>
              </a:rPr>
              <a:t>MONEY</a:t>
            </a:r>
            <a:r>
              <a:rPr lang="en-US" sz="2800" dirty="0" smtClean="0">
                <a:solidFill>
                  <a:srgbClr val="00B050"/>
                </a:solidFill>
              </a:rPr>
              <a:t> </a:t>
            </a:r>
            <a:r>
              <a:rPr lang="en-US" sz="2800" dirty="0" smtClean="0">
                <a:solidFill>
                  <a:schemeClr val="accent2">
                    <a:lumMod val="50000"/>
                  </a:schemeClr>
                </a:solidFill>
              </a:rPr>
              <a:t>and</a:t>
            </a:r>
            <a:r>
              <a:rPr lang="en-US" sz="2800" dirty="0" smtClean="0">
                <a:solidFill>
                  <a:srgbClr val="00B050"/>
                </a:solidFill>
              </a:rPr>
              <a:t> </a:t>
            </a:r>
            <a:r>
              <a:rPr lang="en-US" sz="2800" b="1" u="sng" dirty="0" smtClean="0">
                <a:solidFill>
                  <a:srgbClr val="C00000"/>
                </a:solidFill>
              </a:rPr>
              <a:t>CREDIT</a:t>
            </a:r>
            <a:r>
              <a:rPr lang="en-US" sz="2800" dirty="0" smtClean="0">
                <a:solidFill>
                  <a:srgbClr val="C00000"/>
                </a:solidFill>
              </a:rPr>
              <a:t> </a:t>
            </a:r>
            <a:r>
              <a:rPr lang="en-US" sz="2800" dirty="0" smtClean="0">
                <a:solidFill>
                  <a:schemeClr val="accent2">
                    <a:lumMod val="50000"/>
                  </a:schemeClr>
                </a:solidFill>
              </a:rPr>
              <a:t>needed to purchase capital goods and other factors of production</a:t>
            </a:r>
            <a:endParaRPr lang="en-US" sz="2800" u="sng"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93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76" y="174207"/>
            <a:ext cx="11410740" cy="1325563"/>
          </a:xfrm>
        </p:spPr>
        <p:txBody>
          <a:bodyPr>
            <a:normAutofit fontScale="90000"/>
          </a:bodyPr>
          <a:lstStyle/>
          <a:p>
            <a:r>
              <a:rPr lang="en-US" b="1" dirty="0" smtClean="0">
                <a:solidFill>
                  <a:schemeClr val="accent2">
                    <a:lumMod val="50000"/>
                  </a:schemeClr>
                </a:solidFill>
                <a:latin typeface="+mn-lt"/>
              </a:rPr>
              <a:t>3. </a:t>
            </a:r>
            <a:r>
              <a:rPr lang="en-US" b="1" u="sng" dirty="0" smtClean="0">
                <a:solidFill>
                  <a:srgbClr val="FF0000"/>
                </a:solidFill>
                <a:latin typeface="+mn-lt"/>
              </a:rPr>
              <a:t>LABOR</a:t>
            </a:r>
            <a:r>
              <a:rPr lang="en-US" b="1" dirty="0" smtClean="0">
                <a:solidFill>
                  <a:srgbClr val="7030A0"/>
                </a:solidFill>
                <a:latin typeface="+mn-lt"/>
              </a:rPr>
              <a:t> </a:t>
            </a:r>
            <a:r>
              <a:rPr lang="en-US" b="1" dirty="0" smtClean="0">
                <a:solidFill>
                  <a:schemeClr val="accent2">
                    <a:lumMod val="50000"/>
                  </a:schemeClr>
                </a:solidFill>
                <a:latin typeface="+mn-lt"/>
              </a:rPr>
              <a:t>– people with all their efforts and </a:t>
            </a:r>
            <a:r>
              <a:rPr lang="en-US" b="1" dirty="0" smtClean="0">
                <a:solidFill>
                  <a:srgbClr val="C00000"/>
                </a:solidFill>
                <a:latin typeface="+mn-lt"/>
              </a:rPr>
              <a:t>ABILITIES</a:t>
            </a:r>
            <a:r>
              <a:rPr lang="en-US" b="1" dirty="0" smtClean="0">
                <a:solidFill>
                  <a:schemeClr val="accent2">
                    <a:lumMod val="50000"/>
                  </a:schemeClr>
                </a:solidFill>
                <a:latin typeface="+mn-lt"/>
              </a:rPr>
              <a:t> and </a:t>
            </a:r>
            <a:r>
              <a:rPr lang="en-US" b="1" dirty="0" smtClean="0">
                <a:solidFill>
                  <a:srgbClr val="C00000"/>
                </a:solidFill>
                <a:latin typeface="+mn-lt"/>
              </a:rPr>
              <a:t>SKILLS</a:t>
            </a:r>
            <a:r>
              <a:rPr lang="en-US" b="1" dirty="0" smtClean="0">
                <a:solidFill>
                  <a:schemeClr val="accent2">
                    <a:lumMod val="50000"/>
                  </a:schemeClr>
                </a:solidFill>
                <a:latin typeface="+mn-lt"/>
              </a:rPr>
              <a:t> who help produce goods and services</a:t>
            </a:r>
            <a:endParaRPr lang="en-US" b="1" dirty="0">
              <a:solidFill>
                <a:schemeClr val="accent2">
                  <a:lumMod val="50000"/>
                </a:schemeClr>
              </a:solidFill>
              <a:latin typeface="+mn-lt"/>
            </a:endParaRPr>
          </a:p>
        </p:txBody>
      </p:sp>
      <p:sp>
        <p:nvSpPr>
          <p:cNvPr id="3" name="Content Placeholder 2"/>
          <p:cNvSpPr>
            <a:spLocks noGrp="1"/>
          </p:cNvSpPr>
          <p:nvPr>
            <p:ph idx="1"/>
          </p:nvPr>
        </p:nvSpPr>
        <p:spPr>
          <a:xfrm>
            <a:off x="838200" y="1499770"/>
            <a:ext cx="10515600" cy="4351338"/>
          </a:xfrm>
        </p:spPr>
        <p:txBody>
          <a:bodyPr>
            <a:normAutofit/>
          </a:bodyPr>
          <a:lstStyle/>
          <a:p>
            <a:pPr marL="514350" indent="-514350">
              <a:buFont typeface="+mj-lt"/>
              <a:buAutoNum type="alphaUcPeriod"/>
            </a:pPr>
            <a:r>
              <a:rPr lang="en-US" sz="3200" dirty="0" smtClean="0">
                <a:solidFill>
                  <a:schemeClr val="accent2">
                    <a:lumMod val="50000"/>
                  </a:schemeClr>
                </a:solidFill>
              </a:rPr>
              <a:t>Does </a:t>
            </a:r>
            <a:r>
              <a:rPr lang="en-US" sz="3200" b="1" dirty="0" smtClean="0">
                <a:solidFill>
                  <a:srgbClr val="FF0000"/>
                </a:solidFill>
              </a:rPr>
              <a:t>NOT</a:t>
            </a:r>
            <a:r>
              <a:rPr lang="en-US" sz="3200" dirty="0" smtClean="0">
                <a:solidFill>
                  <a:schemeClr val="accent2">
                    <a:lumMod val="50000"/>
                  </a:schemeClr>
                </a:solidFill>
              </a:rPr>
              <a:t> include </a:t>
            </a:r>
            <a:r>
              <a:rPr lang="en-US" sz="3200" b="1" dirty="0" smtClean="0">
                <a:solidFill>
                  <a:srgbClr val="FF0000"/>
                </a:solidFill>
              </a:rPr>
              <a:t>ENTREPRENEURS</a:t>
            </a:r>
            <a:r>
              <a:rPr lang="en-US" sz="3200" dirty="0" smtClean="0">
                <a:solidFill>
                  <a:schemeClr val="accent2">
                    <a:lumMod val="50000"/>
                  </a:schemeClr>
                </a:solidFill>
              </a:rPr>
              <a:t> because they are special and are a factor of production all on their own.</a:t>
            </a:r>
          </a:p>
          <a:p>
            <a:pPr marL="514350" indent="-514350">
              <a:buFont typeface="+mj-lt"/>
              <a:buAutoNum type="alphaUcPeriod"/>
            </a:pPr>
            <a:r>
              <a:rPr lang="en-US" sz="3200" dirty="0" smtClean="0">
                <a:solidFill>
                  <a:schemeClr val="accent2">
                    <a:lumMod val="50000"/>
                  </a:schemeClr>
                </a:solidFill>
              </a:rPr>
              <a:t>Historically, factors such as </a:t>
            </a:r>
            <a:r>
              <a:rPr lang="en-US" sz="3200" b="1" dirty="0" smtClean="0">
                <a:solidFill>
                  <a:srgbClr val="FF0000"/>
                </a:solidFill>
              </a:rPr>
              <a:t>BIRTHRATE</a:t>
            </a:r>
            <a:r>
              <a:rPr lang="en-US" sz="3200" dirty="0" smtClean="0">
                <a:solidFill>
                  <a:schemeClr val="accent2">
                    <a:lumMod val="50000"/>
                  </a:schemeClr>
                </a:solidFill>
              </a:rPr>
              <a:t>, </a:t>
            </a:r>
            <a:r>
              <a:rPr lang="en-US" sz="3200" b="1" dirty="0" smtClean="0">
                <a:solidFill>
                  <a:srgbClr val="FF0000"/>
                </a:solidFill>
              </a:rPr>
              <a:t>IMMIGRATION</a:t>
            </a:r>
            <a:r>
              <a:rPr lang="en-US" sz="3200" dirty="0" smtClean="0">
                <a:solidFill>
                  <a:schemeClr val="accent2">
                    <a:lumMod val="50000"/>
                  </a:schemeClr>
                </a:solidFill>
              </a:rPr>
              <a:t>, disease, famine and war have great impacts on the quality and availability of labor.</a:t>
            </a:r>
            <a:endParaRPr lang="en-US" sz="3200"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614" y="4497283"/>
            <a:ext cx="2224192" cy="2224192"/>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8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116082"/>
            <a:ext cx="11057586" cy="1325563"/>
          </a:xfrm>
        </p:spPr>
        <p:txBody>
          <a:bodyPr>
            <a:normAutofit fontScale="90000"/>
          </a:bodyPr>
          <a:lstStyle/>
          <a:p>
            <a:r>
              <a:rPr lang="en-US" dirty="0" smtClean="0">
                <a:solidFill>
                  <a:schemeClr val="accent2">
                    <a:lumMod val="50000"/>
                  </a:schemeClr>
                </a:solidFill>
              </a:rPr>
              <a:t>4. </a:t>
            </a:r>
            <a:r>
              <a:rPr lang="en-US" b="1" u="sng" dirty="0" smtClean="0">
                <a:solidFill>
                  <a:schemeClr val="accent2">
                    <a:lumMod val="50000"/>
                  </a:schemeClr>
                </a:solidFill>
              </a:rPr>
              <a:t>Entrepreneurs</a:t>
            </a:r>
            <a:r>
              <a:rPr lang="en-US" b="1" dirty="0" smtClean="0">
                <a:solidFill>
                  <a:schemeClr val="accent2">
                    <a:lumMod val="50000"/>
                  </a:schemeClr>
                </a:solidFill>
              </a:rPr>
              <a:t>- </a:t>
            </a:r>
            <a:r>
              <a:rPr lang="en-US" b="1" dirty="0" smtClean="0">
                <a:solidFill>
                  <a:srgbClr val="FF0000"/>
                </a:solidFill>
                <a:latin typeface="+mn-lt"/>
              </a:rPr>
              <a:t>RISK TAKERS </a:t>
            </a:r>
            <a:r>
              <a:rPr lang="en-US" b="1" dirty="0" smtClean="0">
                <a:solidFill>
                  <a:schemeClr val="accent2">
                    <a:lumMod val="50000"/>
                  </a:schemeClr>
                </a:solidFill>
              </a:rPr>
              <a:t>in search of</a:t>
            </a:r>
            <a:r>
              <a:rPr lang="en-US" b="1" dirty="0" smtClean="0">
                <a:solidFill>
                  <a:schemeClr val="accent2">
                    <a:lumMod val="50000"/>
                  </a:schemeClr>
                </a:solidFill>
                <a:latin typeface="+mn-lt"/>
              </a:rPr>
              <a:t> </a:t>
            </a:r>
            <a:r>
              <a:rPr lang="en-US" b="1" dirty="0" smtClean="0">
                <a:solidFill>
                  <a:srgbClr val="FF0000"/>
                </a:solidFill>
                <a:latin typeface="+mn-lt"/>
              </a:rPr>
              <a:t>PROFITS </a:t>
            </a:r>
            <a:r>
              <a:rPr lang="en-US" b="1" dirty="0" smtClean="0">
                <a:solidFill>
                  <a:schemeClr val="accent2">
                    <a:lumMod val="50000"/>
                  </a:schemeClr>
                </a:solidFill>
              </a:rPr>
              <a:t>who do something new with existing </a:t>
            </a:r>
            <a:r>
              <a:rPr lang="en-US" b="1" dirty="0" smtClean="0">
                <a:solidFill>
                  <a:srgbClr val="FF0000"/>
                </a:solidFill>
                <a:latin typeface="+mn-lt"/>
              </a:rPr>
              <a:t>RESOURCES</a:t>
            </a:r>
            <a:r>
              <a:rPr lang="en-US" b="1" dirty="0" smtClean="0">
                <a:solidFill>
                  <a:schemeClr val="accent2">
                    <a:lumMod val="50000"/>
                  </a:schemeClr>
                </a:solidFill>
              </a:rPr>
              <a:t>.</a:t>
            </a:r>
            <a:endParaRPr lang="en-US" b="1" u="sng" dirty="0">
              <a:solidFill>
                <a:schemeClr val="accent2">
                  <a:lumMod val="50000"/>
                </a:schemeClr>
              </a:solidFill>
            </a:endParaRPr>
          </a:p>
        </p:txBody>
      </p:sp>
      <p:sp>
        <p:nvSpPr>
          <p:cNvPr id="3" name="Content Placeholder 2"/>
          <p:cNvSpPr>
            <a:spLocks noGrp="1"/>
          </p:cNvSpPr>
          <p:nvPr>
            <p:ph idx="1"/>
          </p:nvPr>
        </p:nvSpPr>
        <p:spPr>
          <a:xfrm>
            <a:off x="515155" y="1621949"/>
            <a:ext cx="11539470" cy="4351338"/>
          </a:xfrm>
        </p:spPr>
        <p:txBody>
          <a:bodyPr/>
          <a:lstStyle/>
          <a:p>
            <a:pPr marL="514350" indent="-514350">
              <a:buAutoNum type="alphaUcPeriod"/>
            </a:pPr>
            <a:r>
              <a:rPr lang="en-US" sz="3600" dirty="0" smtClean="0">
                <a:solidFill>
                  <a:schemeClr val="accent2">
                    <a:lumMod val="50000"/>
                  </a:schemeClr>
                </a:solidFill>
              </a:rPr>
              <a:t>Responsible for much of the </a:t>
            </a:r>
            <a:r>
              <a:rPr lang="en-US" sz="3600" b="1" dirty="0" smtClean="0">
                <a:solidFill>
                  <a:srgbClr val="FF0000"/>
                </a:solidFill>
              </a:rPr>
              <a:t>CHANGE</a:t>
            </a:r>
            <a:r>
              <a:rPr lang="en-US" sz="3600" dirty="0" smtClean="0">
                <a:solidFill>
                  <a:schemeClr val="accent2">
                    <a:lumMod val="50000"/>
                  </a:schemeClr>
                </a:solidFill>
              </a:rPr>
              <a:t>, progress and </a:t>
            </a:r>
            <a:r>
              <a:rPr lang="en-US" sz="3600" b="1" dirty="0" smtClean="0">
                <a:solidFill>
                  <a:srgbClr val="FF0000"/>
                </a:solidFill>
              </a:rPr>
              <a:t>INNOVATION</a:t>
            </a:r>
            <a:r>
              <a:rPr lang="en-US" sz="3600" dirty="0" smtClean="0">
                <a:solidFill>
                  <a:schemeClr val="accent2">
                    <a:lumMod val="50000"/>
                  </a:schemeClr>
                </a:solidFill>
              </a:rPr>
              <a:t> in the economy</a:t>
            </a:r>
          </a:p>
          <a:p>
            <a:pPr marL="514350" indent="-514350">
              <a:buAutoNum type="alphaUcPeriod"/>
            </a:pPr>
            <a:r>
              <a:rPr lang="en-US" sz="3600" b="1" u="sng" dirty="0" smtClean="0">
                <a:solidFill>
                  <a:schemeClr val="accent2">
                    <a:lumMod val="50000"/>
                  </a:schemeClr>
                </a:solidFill>
              </a:rPr>
              <a:t>They are the driving force or </a:t>
            </a:r>
            <a:r>
              <a:rPr lang="en-US" sz="3600" b="1" u="sng" dirty="0" smtClean="0">
                <a:solidFill>
                  <a:srgbClr val="FF0000"/>
                </a:solidFill>
              </a:rPr>
              <a:t>SPARK PLUG </a:t>
            </a:r>
            <a:r>
              <a:rPr lang="en-US" sz="3600" dirty="0" smtClean="0">
                <a:solidFill>
                  <a:schemeClr val="accent2">
                    <a:lumMod val="50000"/>
                  </a:schemeClr>
                </a:solidFill>
              </a:rPr>
              <a:t>of the economy because they start businesses, invent, innovate and bring new products to market.</a:t>
            </a:r>
          </a:p>
          <a:p>
            <a:pPr marL="514350" indent="-514350">
              <a:buAutoNum type="alphaUcPeriod"/>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601" y="4286407"/>
            <a:ext cx="2532404" cy="206994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93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5682"/>
            <a:ext cx="10515600" cy="598598"/>
          </a:xfrm>
        </p:spPr>
        <p:txBody>
          <a:bodyPr>
            <a:normAutofit fontScale="90000"/>
          </a:bodyPr>
          <a:lstStyle/>
          <a:p>
            <a:r>
              <a:rPr lang="en-US" dirty="0">
                <a:solidFill>
                  <a:srgbClr val="783F04"/>
                </a:solidFill>
                <a:latin typeface="Arial" panose="020B0604020202020204" pitchFamily="34" charset="0"/>
              </a:rPr>
              <a:t>THE  </a:t>
            </a:r>
            <a:r>
              <a:rPr lang="en-US" dirty="0" smtClean="0">
                <a:solidFill>
                  <a:srgbClr val="783F04"/>
                </a:solidFill>
                <a:latin typeface="Arial" panose="020B0604020202020204" pitchFamily="34" charset="0"/>
              </a:rPr>
              <a:t>PPC or PPF</a:t>
            </a:r>
            <a:endParaRPr lang="en-US" dirty="0"/>
          </a:p>
        </p:txBody>
      </p:sp>
      <p:pic>
        <p:nvPicPr>
          <p:cNvPr id="5122" name="Picture 2" descr="https://lh3.googleusercontent.com/LHhPy9PxFtxu6mDOTiB9U2iA-lBz7FKpRfXSWSbJ-CnyyuuEZxPCz95SQqRwexxMzMO94IjDK-pnQ8LxDCiEPG_g5cUHDbLjos2eu2G32aKRBwciISnwgB0LIC1UmPATXk8r2DPg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28" y="2180950"/>
            <a:ext cx="2907864" cy="3246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44280"/>
            <a:ext cx="12192000" cy="1077218"/>
          </a:xfrm>
          <a:prstGeom prst="rect">
            <a:avLst/>
          </a:prstGeom>
          <a:noFill/>
        </p:spPr>
        <p:txBody>
          <a:bodyPr wrap="square" rtlCol="0">
            <a:spAutoFit/>
          </a:bodyPr>
          <a:lstStyle/>
          <a:p>
            <a:r>
              <a:rPr lang="en-US" sz="3200" b="0" i="0" u="none" strike="noStrike" dirty="0" smtClean="0">
                <a:solidFill>
                  <a:srgbClr val="7F6000"/>
                </a:solidFill>
                <a:effectLst/>
              </a:rPr>
              <a:t>The choices that a society makes about resource use and production can be illustrated using a </a:t>
            </a:r>
            <a:r>
              <a:rPr lang="en-US" sz="3200" b="1" i="0" u="none" strike="noStrike" dirty="0" smtClean="0">
                <a:solidFill>
                  <a:srgbClr val="CC0000"/>
                </a:solidFill>
                <a:effectLst/>
              </a:rPr>
              <a:t>PRODUCTION POSSIBILITIES CURVE (FRONTIER)</a:t>
            </a:r>
            <a:endParaRPr lang="en-US" sz="3200" dirty="0"/>
          </a:p>
        </p:txBody>
      </p:sp>
      <p:sp>
        <p:nvSpPr>
          <p:cNvPr id="11" name="Content Placeholder 2"/>
          <p:cNvSpPr>
            <a:spLocks noGrp="1"/>
          </p:cNvSpPr>
          <p:nvPr>
            <p:ph idx="1"/>
          </p:nvPr>
        </p:nvSpPr>
        <p:spPr>
          <a:xfrm>
            <a:off x="3322749" y="1687132"/>
            <a:ext cx="8869251" cy="5413720"/>
          </a:xfrm>
        </p:spPr>
        <p:txBody>
          <a:bodyPr>
            <a:normAutofit fontScale="70000" lnSpcReduction="20000"/>
          </a:bodyPr>
          <a:lstStyle/>
          <a:p>
            <a:pPr fontAlgn="base">
              <a:lnSpc>
                <a:spcPct val="120000"/>
              </a:lnSpc>
              <a:spcBef>
                <a:spcPts val="800"/>
              </a:spcBef>
            </a:pPr>
            <a:r>
              <a:rPr lang="en-US" sz="4600" dirty="0" smtClean="0">
                <a:solidFill>
                  <a:srgbClr val="000000"/>
                </a:solidFill>
              </a:rPr>
              <a:t>It </a:t>
            </a:r>
            <a:r>
              <a:rPr lang="en-US" sz="4600" dirty="0">
                <a:solidFill>
                  <a:srgbClr val="000000"/>
                </a:solidFill>
              </a:rPr>
              <a:t>is important to know how much we are capable of making as well as what </a:t>
            </a:r>
            <a:r>
              <a:rPr lang="en-US" sz="4600" b="1" dirty="0" smtClean="0">
                <a:solidFill>
                  <a:srgbClr val="FF0000"/>
                </a:solidFill>
              </a:rPr>
              <a:t>ALTERNATIVES</a:t>
            </a:r>
            <a:r>
              <a:rPr lang="en-US" sz="4600" dirty="0" smtClean="0">
                <a:solidFill>
                  <a:srgbClr val="000000"/>
                </a:solidFill>
              </a:rPr>
              <a:t> </a:t>
            </a:r>
            <a:r>
              <a:rPr lang="en-US" sz="4600" dirty="0">
                <a:solidFill>
                  <a:srgbClr val="000000"/>
                </a:solidFill>
              </a:rPr>
              <a:t>are available to us in production.</a:t>
            </a:r>
          </a:p>
          <a:p>
            <a:pPr fontAlgn="base">
              <a:lnSpc>
                <a:spcPct val="120000"/>
              </a:lnSpc>
              <a:spcBef>
                <a:spcPts val="800"/>
              </a:spcBef>
            </a:pPr>
            <a:r>
              <a:rPr lang="en-US" sz="4600" dirty="0">
                <a:solidFill>
                  <a:srgbClr val="000000"/>
                </a:solidFill>
              </a:rPr>
              <a:t>Economists use a graph called a </a:t>
            </a:r>
            <a:r>
              <a:rPr lang="en-US" sz="4600" b="1" u="sng" dirty="0" smtClean="0">
                <a:solidFill>
                  <a:srgbClr val="FF0000"/>
                </a:solidFill>
              </a:rPr>
              <a:t>PRODUCTION POSSIBILITIES CURVE (PPC)</a:t>
            </a:r>
            <a:r>
              <a:rPr lang="en-US" sz="4600" dirty="0" smtClean="0">
                <a:solidFill>
                  <a:srgbClr val="7030A0"/>
                </a:solidFill>
              </a:rPr>
              <a:t>, </a:t>
            </a:r>
            <a:r>
              <a:rPr lang="en-US" sz="4600" dirty="0" smtClean="0">
                <a:solidFill>
                  <a:srgbClr val="000000"/>
                </a:solidFill>
              </a:rPr>
              <a:t>sometimes </a:t>
            </a:r>
            <a:r>
              <a:rPr lang="en-US" sz="4600" dirty="0">
                <a:solidFill>
                  <a:srgbClr val="000000"/>
                </a:solidFill>
              </a:rPr>
              <a:t>called a </a:t>
            </a:r>
            <a:r>
              <a:rPr lang="en-US" sz="4600" b="1" u="sng" dirty="0" smtClean="0">
                <a:solidFill>
                  <a:srgbClr val="FF0000"/>
                </a:solidFill>
              </a:rPr>
              <a:t>PRODUCTION POSSIBILITIES FRONTIER(PPF) </a:t>
            </a:r>
          </a:p>
          <a:p>
            <a:pPr fontAlgn="base">
              <a:lnSpc>
                <a:spcPct val="120000"/>
              </a:lnSpc>
              <a:spcBef>
                <a:spcPts val="800"/>
              </a:spcBef>
            </a:pPr>
            <a:r>
              <a:rPr lang="en-US" sz="4600" dirty="0" smtClean="0">
                <a:solidFill>
                  <a:schemeClr val="accent2">
                    <a:lumMod val="50000"/>
                  </a:schemeClr>
                </a:solidFill>
              </a:rPr>
              <a:t>The chart shows</a:t>
            </a:r>
            <a:r>
              <a:rPr lang="en-US" sz="4600" dirty="0">
                <a:solidFill>
                  <a:schemeClr val="accent2">
                    <a:lumMod val="50000"/>
                  </a:schemeClr>
                </a:solidFill>
              </a:rPr>
              <a:t> </a:t>
            </a:r>
            <a:r>
              <a:rPr lang="en-US" sz="4600" dirty="0" smtClean="0">
                <a:solidFill>
                  <a:schemeClr val="accent2">
                    <a:lumMod val="50000"/>
                  </a:schemeClr>
                </a:solidFill>
              </a:rPr>
              <a:t>all </a:t>
            </a:r>
            <a:r>
              <a:rPr lang="en-US" sz="4600" dirty="0">
                <a:solidFill>
                  <a:schemeClr val="accent2">
                    <a:lumMod val="50000"/>
                  </a:schemeClr>
                </a:solidFill>
              </a:rPr>
              <a:t>the possible </a:t>
            </a:r>
            <a:r>
              <a:rPr lang="en-US" sz="4600" b="1" dirty="0" smtClean="0">
                <a:solidFill>
                  <a:srgbClr val="FF0000"/>
                </a:solidFill>
              </a:rPr>
              <a:t>COMBINATIONS </a:t>
            </a:r>
            <a:r>
              <a:rPr lang="en-US" sz="4600" dirty="0" smtClean="0">
                <a:solidFill>
                  <a:schemeClr val="accent2">
                    <a:lumMod val="50000"/>
                  </a:schemeClr>
                </a:solidFill>
              </a:rPr>
              <a:t>of </a:t>
            </a:r>
            <a:r>
              <a:rPr lang="en-US" sz="4600" dirty="0">
                <a:solidFill>
                  <a:schemeClr val="accent2">
                    <a:lumMod val="50000"/>
                  </a:schemeClr>
                </a:solidFill>
              </a:rPr>
              <a:t>goods and services an economy can produce  when all resources are </a:t>
            </a:r>
            <a:r>
              <a:rPr lang="en-US" sz="4600" b="1" dirty="0" smtClean="0">
                <a:solidFill>
                  <a:srgbClr val="FF0000"/>
                </a:solidFill>
              </a:rPr>
              <a:t>FULLY EMPLOYED</a:t>
            </a:r>
            <a:r>
              <a:rPr lang="en-US" sz="4600" dirty="0" smtClean="0">
                <a:solidFill>
                  <a:schemeClr val="accent2">
                    <a:lumMod val="50000"/>
                  </a:schemeClr>
                </a:solidFill>
              </a:rPr>
              <a:t>.</a:t>
            </a:r>
            <a:endParaRPr lang="en-US" sz="4600" dirty="0">
              <a:solidFill>
                <a:schemeClr val="accent2">
                  <a:lumMod val="50000"/>
                </a:schemeClr>
              </a:solidFill>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84366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pPr>
            <a:r>
              <a:rPr lang="en-US" b="1" dirty="0">
                <a:solidFill>
                  <a:srgbClr val="C55A11"/>
                </a:solidFill>
                <a:latin typeface="Arial Black" panose="020B0A04020102020204" pitchFamily="34" charset="0"/>
              </a:rPr>
              <a:t>Production </a:t>
            </a:r>
            <a:r>
              <a:rPr lang="en-US" b="1" dirty="0" smtClean="0">
                <a:solidFill>
                  <a:srgbClr val="C55A11"/>
                </a:solidFill>
                <a:latin typeface="Arial Black" panose="020B0A04020102020204" pitchFamily="34" charset="0"/>
              </a:rPr>
              <a:t>Possibilities Curve</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464596" y="1027906"/>
            <a:ext cx="5273749" cy="5488804"/>
          </a:xfrm>
        </p:spPr>
        <p:txBody>
          <a:bodyPr>
            <a:normAutofit/>
          </a:bodyPr>
          <a:lstStyle/>
          <a:p>
            <a:pPr marL="0" indent="0">
              <a:spcBef>
                <a:spcPts val="0"/>
              </a:spcBef>
              <a:buNone/>
            </a:pPr>
            <a:r>
              <a:rPr lang="en-US" dirty="0"/>
              <a:t/>
            </a:r>
            <a:br>
              <a:rPr lang="en-US" dirty="0"/>
            </a:br>
            <a:r>
              <a:rPr lang="en-US" sz="3600" dirty="0">
                <a:solidFill>
                  <a:srgbClr val="000000"/>
                </a:solidFill>
                <a:latin typeface="Calibri" panose="020F0502020204030204" pitchFamily="34" charset="0"/>
              </a:rPr>
              <a:t>Sometimes economists use the example of </a:t>
            </a:r>
            <a:r>
              <a:rPr lang="en-US" sz="3600" b="1" dirty="0" smtClean="0">
                <a:solidFill>
                  <a:srgbClr val="FF0000"/>
                </a:solidFill>
                <a:latin typeface="Calibri" panose="020F0502020204030204" pitchFamily="34" charset="0"/>
              </a:rPr>
              <a:t>“GUNS OR BUTTER”</a:t>
            </a:r>
            <a:r>
              <a:rPr lang="en-US" sz="3600" b="1" dirty="0" smtClean="0">
                <a:solidFill>
                  <a:srgbClr val="000000"/>
                </a:solidFill>
                <a:latin typeface="Calibri" panose="020F0502020204030204" pitchFamily="34" charset="0"/>
              </a:rPr>
              <a:t> </a:t>
            </a:r>
            <a:r>
              <a:rPr lang="en-US" sz="3600" dirty="0">
                <a:solidFill>
                  <a:srgbClr val="000000"/>
                </a:solidFill>
                <a:latin typeface="Calibri" panose="020F0502020204030204" pitchFamily="34" charset="0"/>
              </a:rPr>
              <a:t>to illustrate the choices an economy has between making </a:t>
            </a:r>
            <a:r>
              <a:rPr lang="en-US" sz="3600" b="1" dirty="0" smtClean="0">
                <a:solidFill>
                  <a:srgbClr val="FF0000"/>
                </a:solidFill>
                <a:latin typeface="Calibri" panose="020F0502020204030204" pitchFamily="34" charset="0"/>
              </a:rPr>
              <a:t>MILITARY/CAPITAL GOODS </a:t>
            </a:r>
            <a:r>
              <a:rPr lang="en-US" sz="3600" dirty="0" smtClean="0">
                <a:solidFill>
                  <a:srgbClr val="000000"/>
                </a:solidFill>
                <a:latin typeface="Calibri" panose="020F0502020204030204" pitchFamily="34" charset="0"/>
              </a:rPr>
              <a:t>or </a:t>
            </a:r>
            <a:r>
              <a:rPr lang="en-US" sz="3600" b="1" dirty="0" smtClean="0">
                <a:solidFill>
                  <a:srgbClr val="FF0000"/>
                </a:solidFill>
                <a:latin typeface="Calibri" panose="020F0502020204030204" pitchFamily="34" charset="0"/>
              </a:rPr>
              <a:t>CIVILIAN/CONSUMER GOODS</a:t>
            </a:r>
            <a:r>
              <a:rPr lang="en-US" sz="3600" dirty="0" smtClean="0">
                <a:solidFill>
                  <a:srgbClr val="000000"/>
                </a:solidFill>
                <a:latin typeface="Calibri" panose="020F0502020204030204" pitchFamily="34" charset="0"/>
              </a:rPr>
              <a: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https://lh3.googleusercontent.com/LHhPy9PxFtxu6mDOTiB9U2iA-lBz7FKpRfXSWSbJ-CnyyuuEZxPCz95SQqRwexxMzMO94IjDK-pnQ8LxDCiEPG_g5cUHDbLjos2eu2G32aKRBwciISnwgB0LIC1UmPATXk8r2DPg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7906"/>
            <a:ext cx="5011848" cy="559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6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14597"/>
          </a:xfrm>
        </p:spPr>
        <p:txBody>
          <a:bodyPr>
            <a:normAutofit fontScale="90000"/>
          </a:bodyPr>
          <a:lstStyle/>
          <a:p>
            <a:r>
              <a:rPr lang="en-US" b="1" dirty="0" smtClean="0">
                <a:solidFill>
                  <a:srgbClr val="FF0000"/>
                </a:solidFill>
              </a:rPr>
              <a:t>A.  Identifying Alternatives</a:t>
            </a:r>
            <a:endParaRPr lang="en-US" b="1" dirty="0">
              <a:solidFill>
                <a:srgbClr val="FF0000"/>
              </a:solidFill>
            </a:endParaRPr>
          </a:p>
        </p:txBody>
      </p:sp>
      <p:sp>
        <p:nvSpPr>
          <p:cNvPr id="3" name="Content Placeholder 2"/>
          <p:cNvSpPr>
            <a:spLocks noGrp="1"/>
          </p:cNvSpPr>
          <p:nvPr>
            <p:ph idx="1"/>
          </p:nvPr>
        </p:nvSpPr>
        <p:spPr>
          <a:xfrm>
            <a:off x="178632" y="776314"/>
            <a:ext cx="11738547" cy="4351338"/>
          </a:xfrm>
        </p:spPr>
        <p:txBody>
          <a:bodyPr/>
          <a:lstStyle/>
          <a:p>
            <a:pPr marL="0" indent="0">
              <a:buNone/>
            </a:pPr>
            <a:r>
              <a:rPr lang="en-US" dirty="0" smtClean="0">
                <a:solidFill>
                  <a:schemeClr val="accent2">
                    <a:lumMod val="50000"/>
                  </a:schemeClr>
                </a:solidFill>
              </a:rPr>
              <a:t>The mythical country of Alpha only produces cars and clothing.  Even so, there are a number of alternatives or possibilities available to it.  This is why the graph is called a </a:t>
            </a:r>
            <a:r>
              <a:rPr lang="en-US" b="1" u="sng" dirty="0" smtClean="0">
                <a:solidFill>
                  <a:schemeClr val="accent2">
                    <a:lumMod val="50000"/>
                  </a:schemeClr>
                </a:solidFill>
              </a:rPr>
              <a:t>Production Possibilities </a:t>
            </a:r>
            <a:r>
              <a:rPr lang="en-US" b="1" i="1" u="sng" dirty="0" smtClean="0">
                <a:solidFill>
                  <a:schemeClr val="accent2">
                    <a:lumMod val="50000"/>
                  </a:schemeClr>
                </a:solidFill>
              </a:rPr>
              <a:t>Frontier</a:t>
            </a:r>
            <a:r>
              <a:rPr lang="en-US" sz="2000" dirty="0" smtClean="0">
                <a:solidFill>
                  <a:srgbClr val="FF0000"/>
                </a:solidFill>
              </a:rPr>
              <a:t>. </a:t>
            </a:r>
            <a:r>
              <a:rPr lang="en-US" sz="2000" dirty="0" smtClean="0">
                <a:solidFill>
                  <a:schemeClr val="accent2">
                    <a:lumMod val="50000"/>
                  </a:schemeClr>
                </a:solidFill>
              </a:rPr>
              <a:t>(a FRONTIER is the outer limits of something)</a:t>
            </a:r>
            <a:endParaRPr lang="en-US" sz="2000" dirty="0">
              <a:solidFill>
                <a:schemeClr val="accent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43" y="2470163"/>
            <a:ext cx="4941757" cy="3945555"/>
          </a:xfrm>
          <a:prstGeom prst="rect">
            <a:avLst/>
          </a:prstGeom>
        </p:spPr>
      </p:pic>
      <p:sp>
        <p:nvSpPr>
          <p:cNvPr id="5" name="TextBox 4"/>
          <p:cNvSpPr txBox="1"/>
          <p:nvPr/>
        </p:nvSpPr>
        <p:spPr>
          <a:xfrm>
            <a:off x="5501391" y="1996118"/>
            <a:ext cx="655319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Calibri" panose="020F0502020204030204"/>
                <a:ea typeface="+mn-ea"/>
                <a:cs typeface="+mn-cs"/>
              </a:rPr>
              <a:t>Example A:</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It could choose to use all its resources to create 70 units of cars and 300 units of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Calibri" panose="020F0502020204030204"/>
                <a:ea typeface="+mn-ea"/>
                <a:cs typeface="+mn-cs"/>
              </a:rPr>
              <a:t>Example B: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It could shift resources so that it produced only 40 units of cars but 400 units of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Calibri" panose="020F0502020204030204"/>
                <a:ea typeface="+mn-ea"/>
                <a:cs typeface="+mn-cs"/>
              </a:rPr>
              <a:t>Example C:</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The decision could be made to put all resources toward clothing and none toward cars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Even though there are lots of alternatives, Alpha will have to settle on a single combination inside the curve because resources are limited.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p:cNvCxnSpPr/>
          <p:nvPr/>
        </p:nvCxnSpPr>
        <p:spPr>
          <a:xfrm flipV="1">
            <a:off x="924339" y="3238791"/>
            <a:ext cx="2454965" cy="1490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3369365" y="3289852"/>
            <a:ext cx="9939" cy="2613991"/>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V="1">
            <a:off x="924339" y="4343400"/>
            <a:ext cx="3190461" cy="30118"/>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H="1">
            <a:off x="4210011" y="4373518"/>
            <a:ext cx="4180" cy="163519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897754" y="5874174"/>
            <a:ext cx="3475463" cy="2966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23021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879" y="131699"/>
            <a:ext cx="4941757" cy="3945555"/>
          </a:xfrm>
          <a:prstGeom prst="rect">
            <a:avLst/>
          </a:prstGeom>
        </p:spPr>
      </p:pic>
      <p:sp>
        <p:nvSpPr>
          <p:cNvPr id="6" name="Rectangle 5"/>
          <p:cNvSpPr/>
          <p:nvPr/>
        </p:nvSpPr>
        <p:spPr>
          <a:xfrm>
            <a:off x="5146650" y="131699"/>
            <a:ext cx="6700604" cy="2893100"/>
          </a:xfrm>
          <a:prstGeom prst="rect">
            <a:avLst/>
          </a:prstGeom>
        </p:spPr>
        <p:txBody>
          <a:bodyPr wrap="square">
            <a:spAutoFit/>
          </a:bodyPr>
          <a:lstStyle/>
          <a:p>
            <a:pPr lvl="0">
              <a:defRPr/>
            </a:pPr>
            <a:r>
              <a:rPr lang="en-US" sz="2400" dirty="0" smtClean="0">
                <a:solidFill>
                  <a:schemeClr val="accent2">
                    <a:lumMod val="50000"/>
                  </a:schemeClr>
                </a:solidFill>
              </a:rPr>
              <a:t>What does the PPF/PPC show?</a:t>
            </a:r>
            <a:endParaRPr lang="en-US" sz="24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FF0000"/>
                </a:solidFill>
                <a:effectLst/>
                <a:uLnTx/>
                <a:uFillTx/>
                <a:latin typeface="Calibri" panose="020F0502020204030204"/>
                <a:ea typeface="+mn-ea"/>
                <a:cs typeface="+mn-cs"/>
              </a:rPr>
              <a:t>The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production possibilities curve, or frontier, shows the different combinations of two products that can be produced if all resources are fully employed</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050" b="1" i="0" u="none" strike="noStrike" kern="1200" cap="none" spc="0" normalizeH="0" baseline="0" noProof="0" dirty="0">
              <a:ln>
                <a:noFill/>
              </a:ln>
              <a:solidFill>
                <a:srgbClr val="36A9F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Economic Analysis: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Why can production only take place on or inside the frontier?</a:t>
            </a:r>
          </a:p>
        </p:txBody>
      </p:sp>
      <p:sp>
        <p:nvSpPr>
          <p:cNvPr id="8" name="TextBox 7"/>
          <p:cNvSpPr txBox="1"/>
          <p:nvPr/>
        </p:nvSpPr>
        <p:spPr>
          <a:xfrm>
            <a:off x="257508" y="4344071"/>
            <a:ext cx="1185222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Points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A</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B</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C</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on the curve illustrate different combinations of </a:t>
            </a:r>
            <a:r>
              <a:rPr kumimoji="0" lang="en-US" sz="2400" b="1" i="0" u="sng" strike="noStrike" kern="1200" cap="none" spc="0" normalizeH="0" baseline="0" noProof="0" dirty="0" smtClean="0">
                <a:ln>
                  <a:noFill/>
                </a:ln>
                <a:solidFill>
                  <a:srgbClr val="ED7D31"/>
                </a:solidFill>
                <a:effectLst/>
                <a:uLnTx/>
                <a:uFillTx/>
                <a:latin typeface="Calibri" panose="020F0502020204030204"/>
                <a:ea typeface="+mn-ea"/>
                <a:cs typeface="+mn-cs"/>
              </a:rPr>
              <a:t>fully employed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Point E</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represents production with some resources going idle (a bad 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Point D</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represents an impossibility with current resources.  In order to reach D, more resources that don’t currently exist would have to be acquired.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341688" y="2997341"/>
            <a:ext cx="65378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FF0000"/>
                </a:solidFill>
                <a:effectLst/>
                <a:uLnTx/>
                <a:uFillTx/>
                <a:latin typeface="Calibri" panose="020F0502020204030204"/>
                <a:ea typeface="+mn-ea"/>
                <a:cs typeface="+mn-cs"/>
              </a:rPr>
              <a:t>Production can only use current resources.  Anything outside of the curve is using resources that don’t exist yet.</a:t>
            </a:r>
            <a:endPar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Right Arrow 1"/>
          <p:cNvSpPr/>
          <p:nvPr/>
        </p:nvSpPr>
        <p:spPr>
          <a:xfrm rot="19837834" flipV="1">
            <a:off x="2375452" y="2136912"/>
            <a:ext cx="725557" cy="260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flipH="1" flipV="1">
            <a:off x="4273826" y="1014465"/>
            <a:ext cx="437321" cy="4932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2362808">
            <a:off x="4564876" y="2663054"/>
            <a:ext cx="408140" cy="630309"/>
          </a:xfrm>
          <a:prstGeom prst="downArrow">
            <a:avLst>
              <a:gd name="adj1" fmla="val 16517"/>
              <a:gd name="adj2" fmla="val 340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own Arrow 11"/>
          <p:cNvSpPr/>
          <p:nvPr/>
        </p:nvSpPr>
        <p:spPr>
          <a:xfrm rot="2362808">
            <a:off x="3481326" y="58990"/>
            <a:ext cx="408140" cy="630309"/>
          </a:xfrm>
          <a:prstGeom prst="downArrow">
            <a:avLst>
              <a:gd name="adj1" fmla="val 16517"/>
              <a:gd name="adj2" fmla="val 340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p:cNvSpPr/>
          <p:nvPr/>
        </p:nvSpPr>
        <p:spPr>
          <a:xfrm rot="3575189">
            <a:off x="4387465" y="1343334"/>
            <a:ext cx="408140" cy="630309"/>
          </a:xfrm>
          <a:prstGeom prst="downArrow">
            <a:avLst>
              <a:gd name="adj1" fmla="val 16517"/>
              <a:gd name="adj2" fmla="val 340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525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1000" fill="hold"/>
                                        <p:tgtEl>
                                          <p:spTgt spid="6">
                                            <p:txEl>
                                              <p:pRg st="0" end="0"/>
                                            </p:txEl>
                                          </p:spTgt>
                                        </p:tgtEl>
                                        <p:attrNameLst>
                                          <p:attrName>style.textDecorationUnderline</p:attrName>
                                        </p:attrNameLst>
                                      </p:cBhvr>
                                      <p:to>
                                        <p:strVal val="true"/>
                                      </p:to>
                                    </p:set>
                                  </p:childTnLst>
                                </p:cTn>
                              </p:par>
                            </p:childTnLst>
                          </p:cTn>
                        </p:par>
                        <p:par>
                          <p:cTn id="7" fill="hold">
                            <p:stCondLst>
                              <p:cond delay="1880"/>
                            </p:stCondLst>
                            <p:childTnLst>
                              <p:par>
                                <p:cTn id="8" presetID="18" presetClass="emph" presetSubtype="0" fill="hold" nodeType="afterEffect">
                                  <p:stCondLst>
                                    <p:cond delay="0"/>
                                  </p:stCondLst>
                                  <p:iterate type="lt">
                                    <p:tmPct val="4000"/>
                                  </p:iterate>
                                  <p:childTnLst>
                                    <p:set>
                                      <p:cBhvr override="childStyle">
                                        <p:cTn id="9" dur="1000" fill="hold"/>
                                        <p:tgtEl>
                                          <p:spTgt spid="6">
                                            <p:txEl>
                                              <p:pRg st="1" end="1"/>
                                            </p:txEl>
                                          </p:spTgt>
                                        </p:tgtEl>
                                        <p:attrNameLst>
                                          <p:attrName>style.textDecorationUnderline</p:attrName>
                                        </p:attrNameLst>
                                      </p:cBhvr>
                                      <p:to>
                                        <p:strVal val="true"/>
                                      </p:to>
                                    </p:set>
                                  </p:childTnLst>
                                </p:cTn>
                              </p:par>
                            </p:childTnLst>
                          </p:cTn>
                        </p:par>
                        <p:par>
                          <p:cTn id="10" fill="hold">
                            <p:stCondLst>
                              <p:cond delay="8160"/>
                            </p:stCondLst>
                            <p:childTnLst>
                              <p:par>
                                <p:cTn id="11" presetID="18" presetClass="emph" presetSubtype="0" fill="hold" nodeType="afterEffect">
                                  <p:stCondLst>
                                    <p:cond delay="0"/>
                                  </p:stCondLst>
                                  <p:iterate type="lt">
                                    <p:tmPct val="4000"/>
                                  </p:iterate>
                                  <p:childTnLst>
                                    <p:set>
                                      <p:cBhvr override="childStyle">
                                        <p:cTn id="12" dur="1000" fill="hold"/>
                                        <p:tgtEl>
                                          <p:spTgt spid="6">
                                            <p:txEl>
                                              <p:pRg st="2" end="2"/>
                                            </p:txEl>
                                          </p:spTgt>
                                        </p:tgtEl>
                                        <p:attrNameLst>
                                          <p:attrName>style.textDecorationUnderline</p:attrName>
                                        </p:attrNameLst>
                                      </p:cBhvr>
                                      <p:to>
                                        <p:strVal val="tru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1+#ppt_w/2"/>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9" y="0"/>
            <a:ext cx="11708567" cy="4351338"/>
          </a:xfrm>
        </p:spPr>
        <p:txBody>
          <a:bodyPr/>
          <a:lstStyle/>
          <a:p>
            <a:pPr marL="0" indent="0">
              <a:buNone/>
            </a:pPr>
            <a:r>
              <a:rPr lang="en-US" sz="4000" dirty="0" smtClean="0">
                <a:solidFill>
                  <a:schemeClr val="accent2">
                    <a:lumMod val="50000"/>
                  </a:schemeClr>
                </a:solidFill>
              </a:rPr>
              <a:t>B. </a:t>
            </a:r>
            <a:r>
              <a:rPr lang="en-US" sz="4000" b="1" u="sng" dirty="0" smtClean="0">
                <a:solidFill>
                  <a:schemeClr val="accent2">
                    <a:lumMod val="50000"/>
                  </a:schemeClr>
                </a:solidFill>
              </a:rPr>
              <a:t>Opportunity Cost- </a:t>
            </a:r>
            <a:r>
              <a:rPr lang="en-US" dirty="0" smtClean="0">
                <a:solidFill>
                  <a:schemeClr val="accent2">
                    <a:lumMod val="50000"/>
                  </a:schemeClr>
                </a:solidFill>
              </a:rPr>
              <a:t>the value of the next best alternative given up.</a:t>
            </a:r>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104" y="823095"/>
            <a:ext cx="4237896" cy="33751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886" y="488085"/>
            <a:ext cx="4232618" cy="3375167"/>
          </a:xfrm>
          <a:prstGeom prst="rect">
            <a:avLst/>
          </a:prstGeom>
        </p:spPr>
      </p:pic>
      <p:sp>
        <p:nvSpPr>
          <p:cNvPr id="7" name="Rectangle 6"/>
          <p:cNvSpPr/>
          <p:nvPr/>
        </p:nvSpPr>
        <p:spPr>
          <a:xfrm>
            <a:off x="5006008" y="3755530"/>
            <a:ext cx="7056311"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When the production for one item increases, the production of other items decreases. This can be seen </a:t>
            </a:r>
            <a:r>
              <a:rPr kumimoji="0" lang="en-US" sz="21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above </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as an increase in clothing from 300 to 400 at </a:t>
            </a:r>
            <a:r>
              <a:rPr kumimoji="0" lang="en-US" sz="2100" b="1" i="0" u="sng"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point a </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causes a decline in car production from 70 to 40 at </a:t>
            </a:r>
            <a:r>
              <a:rPr kumimoji="0" lang="en-US" sz="2100" b="1" i="0" u="sng"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point b</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Economic </a:t>
            </a:r>
            <a:r>
              <a:rPr kumimoji="0" lang="en-US" sz="21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Analysis:</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
            </a:r>
            <a:b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If Alpha is producing 300 units of clothing represented by </a:t>
            </a:r>
            <a:r>
              <a:rPr kumimoji="0" lang="en-US" sz="2100" b="1" i="0" u="sng"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point a</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 and if it then decides to produce the amount of clothing at </a:t>
            </a:r>
            <a:r>
              <a:rPr kumimoji="0" lang="en-US" sz="2100" b="1" i="0" u="sng"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point c</a:t>
            </a:r>
            <a:r>
              <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 what would be the opportunity cost in cars</a:t>
            </a:r>
            <a:r>
              <a:rPr kumimoji="0" lang="en-US" sz="21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a:t>
            </a:r>
            <a:endParaRPr kumimoji="0" lang="en-US" sz="2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8" name="TextBox 7"/>
          <p:cNvSpPr txBox="1"/>
          <p:nvPr/>
        </p:nvSpPr>
        <p:spPr>
          <a:xfrm>
            <a:off x="9947511" y="6207980"/>
            <a:ext cx="15439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70 Cars</a:t>
            </a:r>
          </a:p>
        </p:txBody>
      </p:sp>
      <p:sp>
        <p:nvSpPr>
          <p:cNvPr id="9" name="Rectangle 8"/>
          <p:cNvSpPr/>
          <p:nvPr/>
        </p:nvSpPr>
        <p:spPr>
          <a:xfrm>
            <a:off x="334104" y="4257867"/>
            <a:ext cx="444775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When more than one item is manufactured, the amount of existing items must be adjusted. This reflects an understanding of opportunity cost.</a:t>
            </a:r>
          </a:p>
        </p:txBody>
      </p:sp>
      <p:sp>
        <p:nvSpPr>
          <p:cNvPr id="4" name="Down Arrow 3"/>
          <p:cNvSpPr/>
          <p:nvPr/>
        </p:nvSpPr>
        <p:spPr>
          <a:xfrm>
            <a:off x="7230140" y="1233377"/>
            <a:ext cx="191386" cy="187133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603195" y="2785730"/>
            <a:ext cx="1169581" cy="3189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61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1" y="124866"/>
            <a:ext cx="11164614" cy="1325563"/>
          </a:xfrm>
        </p:spPr>
        <p:txBody>
          <a:bodyPr/>
          <a:lstStyle/>
          <a:p>
            <a:r>
              <a:rPr lang="en-US" dirty="0" smtClean="0">
                <a:latin typeface="Berlin Sans FB" panose="020E0602020502020306" pitchFamily="34" charset="0"/>
              </a:rPr>
              <a:t>The Major Problem of Economics is </a:t>
            </a:r>
            <a:r>
              <a:rPr lang="en-US" dirty="0" smtClean="0">
                <a:solidFill>
                  <a:srgbClr val="C00000"/>
                </a:solidFill>
                <a:latin typeface="Berlin Sans FB" panose="020E0602020502020306" pitchFamily="34" charset="0"/>
              </a:rPr>
              <a:t>SCARCITY</a:t>
            </a:r>
            <a:endParaRPr lang="en-US" dirty="0">
              <a:solidFill>
                <a:srgbClr val="C00000"/>
              </a:solidFill>
              <a:latin typeface="Berlin Sans FB" panose="020E0602020502020306" pitchFamily="34" charset="0"/>
            </a:endParaRPr>
          </a:p>
        </p:txBody>
      </p:sp>
      <p:sp>
        <p:nvSpPr>
          <p:cNvPr id="6" name="Rectangle 5"/>
          <p:cNvSpPr/>
          <p:nvPr/>
        </p:nvSpPr>
        <p:spPr>
          <a:xfrm>
            <a:off x="204950" y="1198180"/>
            <a:ext cx="11987049" cy="5509200"/>
          </a:xfrm>
          <a:prstGeom prst="rect">
            <a:avLst/>
          </a:prstGeom>
        </p:spPr>
        <p:txBody>
          <a:bodyPr wrap="square">
            <a:spAutoFit/>
          </a:bodyPr>
          <a:lstStyle/>
          <a:p>
            <a:pPr fontAlgn="base">
              <a:buFont typeface="Arial" panose="020B0604020202020204" pitchFamily="34" charset="0"/>
              <a:buChar char="•"/>
            </a:pPr>
            <a:r>
              <a:rPr lang="en-US" sz="3200" b="0" i="0" u="none" strike="noStrike" dirty="0" smtClean="0">
                <a:solidFill>
                  <a:srgbClr val="783F04"/>
                </a:solidFill>
                <a:effectLst/>
                <a:latin typeface="Varela Round"/>
              </a:rPr>
              <a:t>All </a:t>
            </a:r>
            <a:r>
              <a:rPr lang="en-US" sz="3200" b="1" i="0" u="none" strike="noStrike" dirty="0" smtClean="0">
                <a:solidFill>
                  <a:srgbClr val="CC0000"/>
                </a:solidFill>
                <a:effectLst/>
                <a:latin typeface="Varela Round"/>
              </a:rPr>
              <a:t>RESOURCES</a:t>
            </a:r>
            <a:r>
              <a:rPr lang="en-US" sz="3200" b="0" i="0" u="none" strike="noStrike" dirty="0" smtClean="0">
                <a:solidFill>
                  <a:srgbClr val="783F04"/>
                </a:solidFill>
                <a:effectLst/>
                <a:latin typeface="Varela Round"/>
              </a:rPr>
              <a:t> are limited</a:t>
            </a:r>
            <a:endParaRPr lang="en-US" sz="800" b="0" i="0" u="none" strike="noStrike" dirty="0" smtClean="0">
              <a:solidFill>
                <a:srgbClr val="783F04"/>
              </a:solidFill>
              <a:effectLst/>
              <a:latin typeface="Varela Round"/>
            </a:endParaRPr>
          </a:p>
          <a:p>
            <a:pPr fontAlgn="base"/>
            <a:endParaRPr lang="en-US" sz="3200" b="0" i="0" u="none" strike="noStrike" dirty="0" smtClean="0">
              <a:solidFill>
                <a:srgbClr val="783F04"/>
              </a:solidFill>
              <a:effectLst/>
              <a:latin typeface="Varela Round"/>
            </a:endParaRPr>
          </a:p>
          <a:p>
            <a:pPr fontAlgn="base">
              <a:buFont typeface="Arial" panose="020B0604020202020204" pitchFamily="34" charset="0"/>
              <a:buChar char="•"/>
            </a:pPr>
            <a:r>
              <a:rPr lang="en-US" sz="3200" b="0" i="0" u="none" strike="noStrike" dirty="0" smtClean="0">
                <a:solidFill>
                  <a:srgbClr val="783F04"/>
                </a:solidFill>
                <a:effectLst/>
                <a:latin typeface="Varela Round"/>
              </a:rPr>
              <a:t>Human beings have </a:t>
            </a:r>
            <a:r>
              <a:rPr lang="en-US" sz="3200" b="1" i="0" u="none" strike="noStrike" dirty="0" smtClean="0">
                <a:solidFill>
                  <a:srgbClr val="CC0000"/>
                </a:solidFill>
                <a:effectLst/>
                <a:latin typeface="Varela Round"/>
              </a:rPr>
              <a:t>NEEDS</a:t>
            </a:r>
            <a:r>
              <a:rPr lang="en-US" sz="3200" b="0" i="0" u="none" strike="noStrike" dirty="0" smtClean="0">
                <a:solidFill>
                  <a:srgbClr val="783F04"/>
                </a:solidFill>
                <a:effectLst/>
                <a:latin typeface="Varela Round"/>
              </a:rPr>
              <a:t> and </a:t>
            </a:r>
            <a:r>
              <a:rPr lang="en-US" sz="3200" b="1" i="0" u="none" strike="noStrike" dirty="0" smtClean="0">
                <a:solidFill>
                  <a:srgbClr val="CC0000"/>
                </a:solidFill>
                <a:effectLst/>
                <a:latin typeface="Varela Round"/>
              </a:rPr>
              <a:t>WANTS</a:t>
            </a:r>
          </a:p>
          <a:p>
            <a:pPr fontAlgn="base"/>
            <a:endParaRPr lang="en-US" sz="3200" b="0" i="0" u="none" strike="noStrike" dirty="0" smtClean="0">
              <a:solidFill>
                <a:srgbClr val="783F04"/>
              </a:solidFill>
              <a:effectLst/>
              <a:latin typeface="Varela Round"/>
            </a:endParaRPr>
          </a:p>
          <a:p>
            <a:pPr fontAlgn="base">
              <a:buFont typeface="Arial" panose="020B0604020202020204" pitchFamily="34" charset="0"/>
              <a:buChar char="•"/>
            </a:pPr>
            <a:r>
              <a:rPr lang="en-US" sz="3200" b="0" i="0" u="none" strike="noStrike" dirty="0" smtClean="0">
                <a:solidFill>
                  <a:srgbClr val="783F04"/>
                </a:solidFill>
                <a:effectLst/>
                <a:latin typeface="Varela Round"/>
              </a:rPr>
              <a:t>Human beings form </a:t>
            </a:r>
            <a:r>
              <a:rPr lang="en-US" sz="3200" b="1" i="0" u="none" strike="noStrike" dirty="0" smtClean="0">
                <a:solidFill>
                  <a:srgbClr val="CC0000"/>
                </a:solidFill>
                <a:effectLst/>
                <a:latin typeface="Varela Round"/>
              </a:rPr>
              <a:t>SOCIETIES</a:t>
            </a:r>
            <a:r>
              <a:rPr lang="en-US" sz="3200" b="0" i="0" u="none" strike="noStrike" dirty="0" smtClean="0">
                <a:solidFill>
                  <a:srgbClr val="783F04"/>
                </a:solidFill>
                <a:effectLst/>
                <a:latin typeface="Varela Round"/>
              </a:rPr>
              <a:t> to get their needs and wants fulfilled in the most </a:t>
            </a:r>
            <a:r>
              <a:rPr lang="en-US" sz="3200" b="1" i="0" u="none" strike="noStrike" dirty="0" smtClean="0">
                <a:solidFill>
                  <a:srgbClr val="CC0000"/>
                </a:solidFill>
                <a:effectLst/>
                <a:latin typeface="Varela Round"/>
              </a:rPr>
              <a:t>EFFICIENT</a:t>
            </a:r>
            <a:r>
              <a:rPr lang="en-US" sz="3200" b="0" i="0" u="none" strike="noStrike" dirty="0" smtClean="0">
                <a:solidFill>
                  <a:srgbClr val="783F04"/>
                </a:solidFill>
                <a:effectLst/>
                <a:latin typeface="Varela Round"/>
              </a:rPr>
              <a:t> way possible.</a:t>
            </a:r>
          </a:p>
          <a:p>
            <a:pPr fontAlgn="base"/>
            <a:endParaRPr lang="en-US" sz="3200" b="0" i="0" u="none" strike="noStrike" dirty="0" smtClean="0">
              <a:solidFill>
                <a:srgbClr val="783F04"/>
              </a:solidFill>
              <a:effectLst/>
              <a:latin typeface="Varela Round"/>
            </a:endParaRPr>
          </a:p>
          <a:p>
            <a:pPr fontAlgn="base">
              <a:spcAft>
                <a:spcPts val="1600"/>
              </a:spcAft>
              <a:buFont typeface="Arial" panose="020B0604020202020204" pitchFamily="34" charset="0"/>
              <a:buChar char="•"/>
            </a:pPr>
            <a:r>
              <a:rPr lang="en-US" sz="3200" b="0" i="0" u="none" strike="noStrike" dirty="0" smtClean="0">
                <a:solidFill>
                  <a:srgbClr val="783F04"/>
                </a:solidFill>
                <a:effectLst/>
                <a:latin typeface="Varela Round"/>
              </a:rPr>
              <a:t>In </a:t>
            </a:r>
            <a:r>
              <a:rPr lang="en-US" sz="3200" b="1" i="0" u="none" strike="noStrike" dirty="0" smtClean="0">
                <a:solidFill>
                  <a:srgbClr val="CC0000"/>
                </a:solidFill>
                <a:effectLst/>
                <a:latin typeface="Varela Round"/>
              </a:rPr>
              <a:t>ECONOMICS</a:t>
            </a:r>
            <a:r>
              <a:rPr lang="en-US" sz="3200" b="0" i="0" u="none" strike="noStrike" dirty="0" smtClean="0">
                <a:solidFill>
                  <a:srgbClr val="783F04"/>
                </a:solidFill>
                <a:effectLst/>
                <a:latin typeface="Varela Round"/>
              </a:rPr>
              <a:t>, </a:t>
            </a:r>
            <a:r>
              <a:rPr lang="en-US" sz="3200" dirty="0">
                <a:solidFill>
                  <a:srgbClr val="783F04"/>
                </a:solidFill>
                <a:latin typeface="Varela Round"/>
              </a:rPr>
              <a:t>societies are made up of </a:t>
            </a:r>
            <a:r>
              <a:rPr lang="en-US" sz="3200" b="1" dirty="0">
                <a:solidFill>
                  <a:srgbClr val="C00000"/>
                </a:solidFill>
                <a:latin typeface="Varela Round"/>
              </a:rPr>
              <a:t>HOUSEHOLDS </a:t>
            </a:r>
            <a:r>
              <a:rPr lang="en-US" sz="3200" i="0" u="none" strike="noStrike" dirty="0" smtClean="0">
                <a:solidFill>
                  <a:schemeClr val="accent2">
                    <a:lumMod val="50000"/>
                  </a:schemeClr>
                </a:solidFill>
                <a:effectLst/>
                <a:latin typeface="Varela Round"/>
              </a:rPr>
              <a:t>(CONSUMERS and LABOR), </a:t>
            </a:r>
            <a:r>
              <a:rPr lang="en-US" sz="3200" b="1" i="0" u="none" strike="noStrike" dirty="0" smtClean="0">
                <a:solidFill>
                  <a:srgbClr val="C00000"/>
                </a:solidFill>
                <a:effectLst/>
                <a:latin typeface="Varela Round"/>
              </a:rPr>
              <a:t>BUSINESSES </a:t>
            </a:r>
            <a:r>
              <a:rPr lang="en-US" sz="3200" i="0" u="none" strike="noStrike" dirty="0" smtClean="0">
                <a:solidFill>
                  <a:schemeClr val="accent2">
                    <a:lumMod val="50000"/>
                  </a:schemeClr>
                </a:solidFill>
                <a:effectLst/>
                <a:latin typeface="Varela Round"/>
              </a:rPr>
              <a:t>(ENTREPRENEURS and PRODUCERS) and </a:t>
            </a:r>
            <a:r>
              <a:rPr lang="en-US" sz="3200" b="0" i="0" u="none" strike="noStrike" dirty="0" smtClean="0">
                <a:solidFill>
                  <a:srgbClr val="783F04"/>
                </a:solidFill>
                <a:effectLst/>
                <a:latin typeface="Varela Round"/>
              </a:rPr>
              <a:t>the </a:t>
            </a:r>
            <a:r>
              <a:rPr lang="en-US" sz="3200" b="1" i="0" u="none" strike="noStrike" dirty="0" smtClean="0">
                <a:solidFill>
                  <a:srgbClr val="CC0000"/>
                </a:solidFill>
                <a:effectLst/>
                <a:latin typeface="Varela Round"/>
              </a:rPr>
              <a:t>GOVERNMENT</a:t>
            </a:r>
            <a:r>
              <a:rPr lang="en-US" sz="3200" b="0" i="0" u="none" strike="noStrike" dirty="0" smtClean="0">
                <a:solidFill>
                  <a:srgbClr val="783F04"/>
                </a:solidFill>
                <a:effectLst/>
                <a:latin typeface="Varela Round"/>
              </a:rPr>
              <a:t> (regulation, protection, provision of services)</a:t>
            </a:r>
            <a:endParaRPr lang="en-US" sz="3200" b="0" i="0" u="none" strike="noStrike" dirty="0">
              <a:solidFill>
                <a:srgbClr val="783F04"/>
              </a:solidFill>
              <a:effectLst/>
              <a:latin typeface="Varela Round"/>
            </a:endParaRPr>
          </a:p>
        </p:txBody>
      </p:sp>
    </p:spTree>
    <p:extLst>
      <p:ext uri="{BB962C8B-B14F-4D97-AF65-F5344CB8AC3E}">
        <p14:creationId xmlns:p14="http://schemas.microsoft.com/office/powerpoint/2010/main" val="191712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908" y="227723"/>
            <a:ext cx="738515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Aharoni" panose="02010803020104030203" pitchFamily="2" charset="-79"/>
                <a:ea typeface="+mn-ea"/>
                <a:cs typeface="Aharoni" panose="02010803020104030203" pitchFamily="2" charset="-79"/>
              </a:rPr>
              <a:t>A little more about Opportunity Cost</a:t>
            </a:r>
            <a:endParaRPr kumimoji="0" lang="en-US" sz="32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endParaRPr>
          </a:p>
        </p:txBody>
      </p:sp>
      <p:sp>
        <p:nvSpPr>
          <p:cNvPr id="4" name="TextBox 3"/>
          <p:cNvSpPr txBox="1"/>
          <p:nvPr/>
        </p:nvSpPr>
        <p:spPr>
          <a:xfrm>
            <a:off x="139908" y="1008215"/>
            <a:ext cx="1184254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Opportunity cost doesn’t just deal  with dollars and cents, it can apply to almost any choice or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1:</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You have to balance the time at your job and being with friends.  If you decide to put in overtime at your job, your opportunity cost is the time you could have spent with friends. If you pend time with friends, the opportunity cost is the money you could have made at your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2: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You have $25.  You have decided to spend it all on a video game or on flowers for your mother’s birthday. If you choose the game, your opportunity cost is the flowers. If you choose the flowers, your opportunity cost is the game.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490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233"/>
            <a:ext cx="10664253" cy="759137"/>
          </a:xfrm>
        </p:spPr>
        <p:txBody>
          <a:bodyPr>
            <a:normAutofit fontScale="90000"/>
          </a:bodyPr>
          <a:lstStyle/>
          <a:p>
            <a:r>
              <a:rPr lang="en-US" b="1" dirty="0" smtClean="0">
                <a:solidFill>
                  <a:srgbClr val="FF0000"/>
                </a:solidFill>
              </a:rPr>
              <a:t>C. The Opportunity Cost </a:t>
            </a:r>
            <a:br>
              <a:rPr lang="en-US" b="1" dirty="0" smtClean="0">
                <a:solidFill>
                  <a:srgbClr val="FF0000"/>
                </a:solidFill>
              </a:rPr>
            </a:br>
            <a:r>
              <a:rPr lang="en-US" b="1" dirty="0" smtClean="0">
                <a:solidFill>
                  <a:srgbClr val="FF0000"/>
                </a:solidFill>
              </a:rPr>
              <a:t>of Idle Resources</a:t>
            </a: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53" y="1480814"/>
            <a:ext cx="4657263" cy="4875536"/>
          </a:xfrm>
          <a:prstGeom prst="rect">
            <a:avLst/>
          </a:prstGeom>
        </p:spPr>
      </p:pic>
      <p:sp>
        <p:nvSpPr>
          <p:cNvPr id="5" name="TextBox 4"/>
          <p:cNvSpPr txBox="1"/>
          <p:nvPr/>
        </p:nvSpPr>
        <p:spPr>
          <a:xfrm>
            <a:off x="5106106" y="579801"/>
            <a:ext cx="7185285"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If resources are not fully employed, it would be impossible for our mythical country of Alpha to reach its PPF.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Let’s pretend that Alpha is producing at </a:t>
            </a: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Point B </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when the </a:t>
            </a:r>
            <a:r>
              <a:rPr kumimoji="0" lang="en-US" sz="2400" b="1" i="0" u="sng"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clothing workers </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go on strike.  This causes the total output of clothing to fall to </a:t>
            </a: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Point E</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The production of cars doesn’t change, but the opportunity cost of the lost clothing production would be 100 units. </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They have lost the opportunity to make 100 additional units of clothing that they could have if all the productive resources (clothing workers) were fully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Production at</a:t>
            </a: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Point E </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could also be due to factories or land that are available but not being used.  If any available resources are idle, the country cannot produce at its PPF.  It can’t reach its full potential.</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Right Arrow 2"/>
          <p:cNvSpPr/>
          <p:nvPr/>
        </p:nvSpPr>
        <p:spPr>
          <a:xfrm rot="1477249">
            <a:off x="2353632" y="3261218"/>
            <a:ext cx="665921" cy="2087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cxnSp>
        <p:nvCxnSpPr>
          <p:cNvPr id="10" name="Straight Arrow Connector 9"/>
          <p:cNvCxnSpPr/>
          <p:nvPr/>
        </p:nvCxnSpPr>
        <p:spPr>
          <a:xfrm flipV="1">
            <a:off x="773932" y="3765288"/>
            <a:ext cx="2148600" cy="1197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036431" y="3884184"/>
            <a:ext cx="18884" cy="159489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Left-Right Arrow 16"/>
          <p:cNvSpPr/>
          <p:nvPr/>
        </p:nvSpPr>
        <p:spPr>
          <a:xfrm>
            <a:off x="3032760" y="5479083"/>
            <a:ext cx="613909" cy="208723"/>
          </a:xfrm>
          <a:prstGeom prst="leftRightArrow">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Left Arrow 6"/>
          <p:cNvSpPr/>
          <p:nvPr/>
        </p:nvSpPr>
        <p:spPr>
          <a:xfrm rot="19145748">
            <a:off x="3079464" y="3114066"/>
            <a:ext cx="871870" cy="2274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90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and Extra Explanations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is economics?</a:t>
            </a:r>
          </a:p>
          <a:p>
            <a:pPr marL="0" indent="0">
              <a:buNone/>
            </a:pPr>
            <a:r>
              <a:rPr lang="en-US" dirty="0">
                <a:hlinkClick r:id="rId2"/>
              </a:rPr>
              <a:t>https://</a:t>
            </a:r>
            <a:r>
              <a:rPr lang="en-US" dirty="0" smtClean="0">
                <a:hlinkClick r:id="rId2"/>
              </a:rPr>
              <a:t>www.youtube.com/watch?v=3ez10ADR_gM</a:t>
            </a:r>
            <a:endParaRPr lang="en-US" dirty="0" smtClean="0"/>
          </a:p>
          <a:p>
            <a:pPr marL="0" indent="0">
              <a:buNone/>
            </a:pPr>
            <a:endParaRPr lang="en-US" dirty="0"/>
          </a:p>
          <a:p>
            <a:pPr marL="0" indent="0">
              <a:buNone/>
            </a:pPr>
            <a:r>
              <a:rPr lang="en-US" dirty="0" smtClean="0"/>
              <a:t>Production Possibilities Curve/Frontier</a:t>
            </a:r>
          </a:p>
          <a:p>
            <a:pPr marL="0" indent="0">
              <a:buNone/>
            </a:pPr>
            <a:r>
              <a:rPr lang="en-US" dirty="0">
                <a:hlinkClick r:id="rId3"/>
              </a:rPr>
              <a:t>https://www.youtube.com/watch?v=O6XL__</a:t>
            </a:r>
            <a:r>
              <a:rPr lang="en-US" dirty="0" smtClean="0">
                <a:hlinkClick r:id="rId3"/>
              </a:rPr>
              <a:t>2CDPU</a:t>
            </a:r>
            <a:endParaRPr lang="en-US" dirty="0" smtClean="0"/>
          </a:p>
          <a:p>
            <a:pPr marL="0" indent="0">
              <a:buNone/>
            </a:pPr>
            <a:r>
              <a:rPr lang="en-US" dirty="0">
                <a:hlinkClick r:id="rId4"/>
              </a:rPr>
              <a:t>https://</a:t>
            </a:r>
            <a:r>
              <a:rPr lang="en-US" dirty="0" smtClean="0">
                <a:hlinkClick r:id="rId4"/>
              </a:rPr>
              <a:t>www.youtube.com/watch?v=83m0_pCky50</a:t>
            </a:r>
            <a:endParaRPr lang="en-US" dirty="0" smtClean="0"/>
          </a:p>
          <a:p>
            <a:pPr marL="0" indent="0">
              <a:buNone/>
            </a:pPr>
            <a:endParaRPr lang="en-US" dirty="0"/>
          </a:p>
          <a:p>
            <a:pPr marL="0" indent="0">
              <a:buNone/>
            </a:pPr>
            <a:r>
              <a:rPr lang="en-US" dirty="0" smtClean="0"/>
              <a:t>Trade-offs and Opportunity </a:t>
            </a:r>
            <a:r>
              <a:rPr lang="en-US" dirty="0"/>
              <a:t>C</a:t>
            </a:r>
            <a:r>
              <a:rPr lang="en-US" dirty="0" smtClean="0"/>
              <a:t>osts</a:t>
            </a:r>
          </a:p>
          <a:p>
            <a:pPr marL="0" indent="0">
              <a:buNone/>
            </a:pPr>
            <a:r>
              <a:rPr lang="en-US" dirty="0">
                <a:hlinkClick r:id="rId5"/>
              </a:rPr>
              <a:t>https://</a:t>
            </a:r>
            <a:r>
              <a:rPr lang="en-US" dirty="0" smtClean="0">
                <a:hlinkClick r:id="rId5"/>
              </a:rPr>
              <a:t>www.youtube.com/watch?v=9TpSCvu68rI</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6BE9719-A5B1-4359-86A3-CF1C55A35B1B}" type="slidenum">
              <a:rPr lang="en-US" smtClean="0"/>
              <a:t>22</a:t>
            </a:fld>
            <a:endParaRPr lang="en-US"/>
          </a:p>
        </p:txBody>
      </p:sp>
    </p:spTree>
    <p:extLst>
      <p:ext uri="{BB962C8B-B14F-4D97-AF65-F5344CB8AC3E}">
        <p14:creationId xmlns:p14="http://schemas.microsoft.com/office/powerpoint/2010/main" val="68202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33" y="500062"/>
            <a:ext cx="11745533" cy="1325563"/>
          </a:xfrm>
        </p:spPr>
        <p:txBody>
          <a:bodyPr>
            <a:normAutofit/>
          </a:bodyPr>
          <a:lstStyle/>
          <a:p>
            <a:r>
              <a:rPr lang="en-US" sz="2800" b="1" dirty="0" smtClean="0">
                <a:solidFill>
                  <a:srgbClr val="783F04"/>
                </a:solidFill>
                <a:latin typeface="Arial" panose="020B0604020202020204" pitchFamily="34" charset="0"/>
              </a:rPr>
              <a:t>Chapter 1- Lesson 3: Using Economic Models</a:t>
            </a:r>
            <a:br>
              <a:rPr lang="en-US" sz="2800" b="1" dirty="0" smtClean="0">
                <a:solidFill>
                  <a:srgbClr val="783F04"/>
                </a:solidFill>
                <a:latin typeface="Arial" panose="020B0604020202020204" pitchFamily="34" charset="0"/>
              </a:rPr>
            </a:br>
            <a:r>
              <a:rPr lang="en-US" sz="2800" b="1" dirty="0">
                <a:solidFill>
                  <a:srgbClr val="783F04"/>
                </a:solidFill>
                <a:latin typeface="Arial" panose="020B0604020202020204" pitchFamily="34" charset="0"/>
              </a:rPr>
              <a:t/>
            </a:r>
            <a:br>
              <a:rPr lang="en-US" sz="2800" b="1" dirty="0">
                <a:solidFill>
                  <a:srgbClr val="783F04"/>
                </a:solidFill>
                <a:latin typeface="Arial" panose="020B0604020202020204" pitchFamily="34" charset="0"/>
              </a:rPr>
            </a:br>
            <a:r>
              <a:rPr lang="en-US" sz="2800" b="1" dirty="0" smtClean="0">
                <a:solidFill>
                  <a:srgbClr val="783F04"/>
                </a:solidFill>
                <a:latin typeface="Arial" panose="020B0604020202020204" pitchFamily="34" charset="0"/>
              </a:rPr>
              <a:t>ECONOMIC GROWTH AND INCENTIVES IN ECONOMICS</a:t>
            </a:r>
            <a:endParaRPr lang="en-US" sz="2800" b="1" dirty="0"/>
          </a:p>
        </p:txBody>
      </p:sp>
      <p:sp>
        <p:nvSpPr>
          <p:cNvPr id="3" name="Content Placeholder 2"/>
          <p:cNvSpPr>
            <a:spLocks noGrp="1"/>
          </p:cNvSpPr>
          <p:nvPr>
            <p:ph idx="1"/>
          </p:nvPr>
        </p:nvSpPr>
        <p:spPr>
          <a:xfrm>
            <a:off x="223233" y="2005012"/>
            <a:ext cx="11745533" cy="4351338"/>
          </a:xfrm>
        </p:spPr>
        <p:txBody>
          <a:bodyPr>
            <a:normAutofit/>
          </a:bodyPr>
          <a:lstStyle/>
          <a:p>
            <a:pPr fontAlgn="base">
              <a:spcBef>
                <a:spcPts val="0"/>
              </a:spcBef>
            </a:pPr>
            <a:r>
              <a:rPr lang="en-US" sz="3600" dirty="0">
                <a:solidFill>
                  <a:srgbClr val="7F6000"/>
                </a:solidFill>
                <a:latin typeface="Arial" panose="020B0604020202020204" pitchFamily="34" charset="0"/>
              </a:rPr>
              <a:t>People and businesses make choices in their own </a:t>
            </a:r>
            <a:r>
              <a:rPr lang="en-US" sz="3600" b="1" dirty="0">
                <a:solidFill>
                  <a:srgbClr val="CC0000"/>
                </a:solidFill>
                <a:latin typeface="Arial" panose="020B0604020202020204" pitchFamily="34" charset="0"/>
              </a:rPr>
              <a:t>BEST INTERESTS</a:t>
            </a:r>
            <a:r>
              <a:rPr lang="en-US" sz="3600" dirty="0">
                <a:solidFill>
                  <a:srgbClr val="7F6000"/>
                </a:solidFill>
                <a:latin typeface="Arial" panose="020B0604020202020204" pitchFamily="34" charset="0"/>
              </a:rPr>
              <a:t>, meaning they do what is best for themselves.</a:t>
            </a:r>
          </a:p>
          <a:p>
            <a:pPr fontAlgn="base">
              <a:spcBef>
                <a:spcPts val="0"/>
              </a:spcBef>
              <a:spcAft>
                <a:spcPts val="1600"/>
              </a:spcAft>
            </a:pPr>
            <a:r>
              <a:rPr lang="en-US" sz="3600" dirty="0">
                <a:solidFill>
                  <a:srgbClr val="7F6000"/>
                </a:solidFill>
                <a:latin typeface="Arial" panose="020B0604020202020204" pitchFamily="34" charset="0"/>
              </a:rPr>
              <a:t>For businesses, it comes down to </a:t>
            </a:r>
            <a:r>
              <a:rPr lang="en-US" sz="3600" b="1" dirty="0">
                <a:solidFill>
                  <a:srgbClr val="CC0000"/>
                </a:solidFill>
                <a:latin typeface="Arial" panose="020B0604020202020204" pitchFamily="34" charset="0"/>
              </a:rPr>
              <a:t>PROFIT</a:t>
            </a:r>
            <a:r>
              <a:rPr lang="en-US" sz="3600" dirty="0">
                <a:solidFill>
                  <a:srgbClr val="7F6000"/>
                </a:solidFill>
                <a:latin typeface="Arial" panose="020B0604020202020204" pitchFamily="34" charset="0"/>
              </a:rPr>
              <a:t> and </a:t>
            </a:r>
            <a:r>
              <a:rPr lang="en-US" sz="3600" b="1" dirty="0">
                <a:solidFill>
                  <a:srgbClr val="CC0000"/>
                </a:solidFill>
                <a:latin typeface="Arial" panose="020B0604020202020204" pitchFamily="34" charset="0"/>
              </a:rPr>
              <a:t>CASH FLOW</a:t>
            </a:r>
            <a:endParaRPr lang="en-US" sz="3600" dirty="0">
              <a:solidFill>
                <a:srgbClr val="7F6000"/>
              </a:solidFill>
              <a:latin typeface="Arial" panose="020B0604020202020204" pitchFamily="34" charset="0"/>
            </a:endParaRPr>
          </a:p>
          <a:p>
            <a:r>
              <a:rPr lang="en-US" sz="3600" dirty="0">
                <a:solidFill>
                  <a:srgbClr val="7F6000"/>
                </a:solidFill>
                <a:latin typeface="Arial" panose="020B0604020202020204" pitchFamily="34" charset="0"/>
              </a:rPr>
              <a:t>For individuals, it comes down to </a:t>
            </a:r>
            <a:r>
              <a:rPr lang="en-US" sz="3600" b="1" dirty="0">
                <a:solidFill>
                  <a:srgbClr val="CC0000"/>
                </a:solidFill>
                <a:latin typeface="Arial" panose="020B0604020202020204" pitchFamily="34" charset="0"/>
              </a:rPr>
              <a:t>INCENTIVES</a:t>
            </a:r>
            <a:r>
              <a:rPr lang="en-US" sz="3600" dirty="0">
                <a:solidFill>
                  <a:srgbClr val="7F6000"/>
                </a:solidFill>
                <a:latin typeface="Arial" panose="020B0604020202020204" pitchFamily="34" charset="0"/>
              </a:rPr>
              <a:t> to </a:t>
            </a:r>
            <a:r>
              <a:rPr lang="en-US" sz="3600" dirty="0" smtClean="0">
                <a:solidFill>
                  <a:schemeClr val="accent4">
                    <a:lumMod val="50000"/>
                  </a:schemeClr>
                </a:solidFill>
                <a:latin typeface="Arial" panose="020B0604020202020204" pitchFamily="34" charset="0"/>
              </a:rPr>
              <a:t>work, save and invest</a:t>
            </a:r>
            <a:endParaRPr lang="en-US"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6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83F04"/>
                </a:solidFill>
                <a:latin typeface="Arial" panose="020B0604020202020204" pitchFamily="34" charset="0"/>
              </a:rPr>
              <a:t>MARKETS</a:t>
            </a:r>
            <a:endParaRPr lang="en-US" dirty="0"/>
          </a:p>
        </p:txBody>
      </p:sp>
      <p:sp>
        <p:nvSpPr>
          <p:cNvPr id="3" name="Content Placeholder 2"/>
          <p:cNvSpPr>
            <a:spLocks noGrp="1"/>
          </p:cNvSpPr>
          <p:nvPr>
            <p:ph idx="1"/>
          </p:nvPr>
        </p:nvSpPr>
        <p:spPr/>
        <p:txBody>
          <a:bodyPr>
            <a:normAutofit/>
          </a:bodyPr>
          <a:lstStyle/>
          <a:p>
            <a:pPr fontAlgn="base">
              <a:spcBef>
                <a:spcPts val="0"/>
              </a:spcBef>
            </a:pPr>
            <a:r>
              <a:rPr lang="en-US" sz="3200" b="1" dirty="0">
                <a:solidFill>
                  <a:srgbClr val="CC0000"/>
                </a:solidFill>
                <a:latin typeface="Arial" panose="020B0604020202020204" pitchFamily="34" charset="0"/>
              </a:rPr>
              <a:t>CONSUMERS</a:t>
            </a:r>
            <a:r>
              <a:rPr lang="en-US" sz="3200" dirty="0">
                <a:solidFill>
                  <a:srgbClr val="7F6000"/>
                </a:solidFill>
                <a:latin typeface="Arial" panose="020B0604020202020204" pitchFamily="34" charset="0"/>
              </a:rPr>
              <a:t> and </a:t>
            </a:r>
            <a:r>
              <a:rPr lang="en-US" sz="3200" b="1" dirty="0">
                <a:solidFill>
                  <a:srgbClr val="CC0000"/>
                </a:solidFill>
                <a:latin typeface="Arial" panose="020B0604020202020204" pitchFamily="34" charset="0"/>
              </a:rPr>
              <a:t>BUSINESSES</a:t>
            </a:r>
            <a:r>
              <a:rPr lang="en-US" sz="3200" dirty="0">
                <a:solidFill>
                  <a:srgbClr val="7F6000"/>
                </a:solidFill>
                <a:latin typeface="Arial" panose="020B0604020202020204" pitchFamily="34" charset="0"/>
              </a:rPr>
              <a:t> come together in </a:t>
            </a:r>
            <a:r>
              <a:rPr lang="en-US" sz="3200" b="1" dirty="0">
                <a:solidFill>
                  <a:srgbClr val="CC0000"/>
                </a:solidFill>
                <a:latin typeface="Arial" panose="020B0604020202020204" pitchFamily="34" charset="0"/>
              </a:rPr>
              <a:t>MARKETS</a:t>
            </a:r>
            <a:endParaRPr lang="en-US" sz="3200" dirty="0">
              <a:solidFill>
                <a:srgbClr val="7F6000"/>
              </a:solidFill>
              <a:latin typeface="Arial" panose="020B0604020202020204" pitchFamily="34" charset="0"/>
            </a:endParaRPr>
          </a:p>
          <a:p>
            <a:pPr fontAlgn="base">
              <a:spcBef>
                <a:spcPts val="0"/>
              </a:spcBef>
              <a:spcAft>
                <a:spcPts val="1600"/>
              </a:spcAft>
            </a:pPr>
            <a:r>
              <a:rPr lang="en-US" sz="3200" dirty="0">
                <a:solidFill>
                  <a:srgbClr val="7F6000"/>
                </a:solidFill>
                <a:latin typeface="Arial" panose="020B0604020202020204" pitchFamily="34" charset="0"/>
              </a:rPr>
              <a:t>The two main markets we will talk about are the </a:t>
            </a:r>
            <a:r>
              <a:rPr lang="en-US" sz="3200" b="1" dirty="0">
                <a:solidFill>
                  <a:srgbClr val="CC0000"/>
                </a:solidFill>
                <a:latin typeface="Arial" panose="020B0604020202020204" pitchFamily="34" charset="0"/>
              </a:rPr>
              <a:t>PRODUCT</a:t>
            </a:r>
            <a:r>
              <a:rPr lang="en-US" sz="3200" dirty="0">
                <a:solidFill>
                  <a:srgbClr val="CC0000"/>
                </a:solidFill>
                <a:latin typeface="Arial" panose="020B0604020202020204" pitchFamily="34" charset="0"/>
              </a:rPr>
              <a:t> </a:t>
            </a:r>
            <a:r>
              <a:rPr lang="en-US" sz="3200" b="1" dirty="0">
                <a:solidFill>
                  <a:srgbClr val="CC0000"/>
                </a:solidFill>
                <a:latin typeface="Arial" panose="020B0604020202020204" pitchFamily="34" charset="0"/>
              </a:rPr>
              <a:t>MARKET</a:t>
            </a:r>
            <a:r>
              <a:rPr lang="en-US" sz="3200" dirty="0">
                <a:solidFill>
                  <a:srgbClr val="7F6000"/>
                </a:solidFill>
                <a:latin typeface="Arial" panose="020B0604020202020204" pitchFamily="34" charset="0"/>
              </a:rPr>
              <a:t> and the </a:t>
            </a:r>
            <a:r>
              <a:rPr lang="en-US" sz="3200" b="1" dirty="0">
                <a:solidFill>
                  <a:srgbClr val="CC0000"/>
                </a:solidFill>
                <a:latin typeface="Arial" panose="020B0604020202020204" pitchFamily="34" charset="0"/>
              </a:rPr>
              <a:t>FACTOR MARKET</a:t>
            </a:r>
            <a:endParaRPr lang="en-US" sz="3200" dirty="0">
              <a:solidFill>
                <a:srgbClr val="7F6000"/>
              </a:solidFill>
              <a:latin typeface="Arial" panose="020B0604020202020204" pitchFamily="34" charset="0"/>
            </a:endParaRPr>
          </a:p>
          <a:p>
            <a:r>
              <a:rPr lang="en-US" sz="3200" dirty="0">
                <a:solidFill>
                  <a:srgbClr val="7F6000"/>
                </a:solidFill>
                <a:latin typeface="Arial" panose="020B0604020202020204" pitchFamily="34" charset="0"/>
              </a:rPr>
              <a:t>You take part in both markets. As a </a:t>
            </a:r>
            <a:r>
              <a:rPr lang="en-US" sz="3200" b="1" dirty="0">
                <a:solidFill>
                  <a:srgbClr val="CC0000"/>
                </a:solidFill>
                <a:latin typeface="Arial" panose="020B0604020202020204" pitchFamily="34" charset="0"/>
              </a:rPr>
              <a:t>CONSUMER</a:t>
            </a:r>
            <a:r>
              <a:rPr lang="en-US" sz="3200" dirty="0">
                <a:solidFill>
                  <a:srgbClr val="7F6000"/>
                </a:solidFill>
                <a:latin typeface="Arial" panose="020B0604020202020204" pitchFamily="34" charset="0"/>
              </a:rPr>
              <a:t>, you buy things in the </a:t>
            </a:r>
            <a:r>
              <a:rPr lang="en-US" sz="3200" b="1" dirty="0">
                <a:solidFill>
                  <a:srgbClr val="CC0000"/>
                </a:solidFill>
                <a:latin typeface="Arial" panose="020B0604020202020204" pitchFamily="34" charset="0"/>
              </a:rPr>
              <a:t>PRODUCT MARKET</a:t>
            </a:r>
            <a:r>
              <a:rPr lang="en-US" sz="3200" dirty="0">
                <a:solidFill>
                  <a:srgbClr val="7F6000"/>
                </a:solidFill>
                <a:latin typeface="Arial" panose="020B0604020202020204" pitchFamily="34" charset="0"/>
              </a:rPr>
              <a:t>. As </a:t>
            </a:r>
            <a:r>
              <a:rPr lang="en-US" sz="3200" b="1" dirty="0">
                <a:solidFill>
                  <a:srgbClr val="CC0000"/>
                </a:solidFill>
                <a:latin typeface="Arial" panose="020B0604020202020204" pitchFamily="34" charset="0"/>
              </a:rPr>
              <a:t>LABOR</a:t>
            </a:r>
            <a:r>
              <a:rPr lang="en-US" sz="3200" dirty="0">
                <a:solidFill>
                  <a:srgbClr val="7F6000"/>
                </a:solidFill>
                <a:latin typeface="Arial" panose="020B0604020202020204" pitchFamily="34" charset="0"/>
              </a:rPr>
              <a:t>, you sell your talents and abilities in the </a:t>
            </a:r>
            <a:r>
              <a:rPr lang="en-US" sz="3200" b="1" dirty="0">
                <a:solidFill>
                  <a:srgbClr val="CC0000"/>
                </a:solidFill>
                <a:latin typeface="Arial" panose="020B0604020202020204" pitchFamily="34" charset="0"/>
              </a:rPr>
              <a:t>FACTOR MARKET</a:t>
            </a: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83F04"/>
                </a:solidFill>
                <a:latin typeface="Arial" panose="020B0604020202020204" pitchFamily="34" charset="0"/>
              </a:rPr>
              <a:t>ECONOMIC MODELS</a:t>
            </a:r>
            <a:endParaRPr lang="en-US" dirty="0"/>
          </a:p>
        </p:txBody>
      </p:sp>
      <p:sp>
        <p:nvSpPr>
          <p:cNvPr id="3" name="Content Placeholder 2"/>
          <p:cNvSpPr>
            <a:spLocks noGrp="1"/>
          </p:cNvSpPr>
          <p:nvPr>
            <p:ph idx="1"/>
          </p:nvPr>
        </p:nvSpPr>
        <p:spPr>
          <a:xfrm>
            <a:off x="180304" y="1493949"/>
            <a:ext cx="12011696" cy="4683014"/>
          </a:xfrm>
        </p:spPr>
        <p:txBody>
          <a:bodyPr>
            <a:normAutofit/>
          </a:bodyPr>
          <a:lstStyle/>
          <a:p>
            <a:r>
              <a:rPr lang="en-US" sz="3600" dirty="0">
                <a:solidFill>
                  <a:srgbClr val="7F6000"/>
                </a:solidFill>
                <a:latin typeface="Arial" panose="020B0604020202020204" pitchFamily="34" charset="0"/>
              </a:rPr>
              <a:t>The </a:t>
            </a:r>
            <a:r>
              <a:rPr lang="en-US" sz="3600" b="1" dirty="0">
                <a:solidFill>
                  <a:srgbClr val="CC0000"/>
                </a:solidFill>
                <a:latin typeface="Arial" panose="020B0604020202020204" pitchFamily="34" charset="0"/>
              </a:rPr>
              <a:t>INTERACTION</a:t>
            </a:r>
            <a:r>
              <a:rPr lang="en-US" sz="3600" dirty="0">
                <a:solidFill>
                  <a:srgbClr val="7F6000"/>
                </a:solidFill>
                <a:latin typeface="Arial" panose="020B0604020202020204" pitchFamily="34" charset="0"/>
              </a:rPr>
              <a:t> between businesses, consumers and the government in markets can be illustrated using a diagram called </a:t>
            </a:r>
            <a:r>
              <a:rPr lang="en-US" sz="3600" dirty="0" smtClean="0">
                <a:solidFill>
                  <a:srgbClr val="7F6000"/>
                </a:solidFill>
                <a:latin typeface="Arial" panose="020B0604020202020204" pitchFamily="34" charset="0"/>
              </a:rPr>
              <a:t>the </a:t>
            </a:r>
            <a:r>
              <a:rPr lang="en-US" sz="3600" b="1" dirty="0">
                <a:solidFill>
                  <a:srgbClr val="CC0000"/>
                </a:solidFill>
                <a:latin typeface="Arial" panose="020B0604020202020204" pitchFamily="34" charset="0"/>
              </a:rPr>
              <a:t>CIRCULAR FLOW </a:t>
            </a:r>
            <a:r>
              <a:rPr lang="en-US" sz="3600" b="1" dirty="0" smtClean="0">
                <a:solidFill>
                  <a:srgbClr val="CC0000"/>
                </a:solidFill>
                <a:latin typeface="Arial" panose="020B0604020202020204" pitchFamily="34" charset="0"/>
              </a:rPr>
              <a:t>MODEL</a:t>
            </a:r>
          </a:p>
          <a:p>
            <a:r>
              <a:rPr lang="en-US" sz="3600" b="1" dirty="0">
                <a:solidFill>
                  <a:srgbClr val="CC0000"/>
                </a:solidFill>
                <a:latin typeface="Arial" panose="020B0604020202020204" pitchFamily="34" charset="0"/>
              </a:rPr>
              <a:t>ECONOMISTS</a:t>
            </a:r>
            <a:r>
              <a:rPr lang="en-US" sz="3600" dirty="0">
                <a:solidFill>
                  <a:srgbClr val="7F6000"/>
                </a:solidFill>
                <a:latin typeface="Arial" panose="020B0604020202020204" pitchFamily="34" charset="0"/>
              </a:rPr>
              <a:t> love using </a:t>
            </a:r>
            <a:r>
              <a:rPr lang="en-US" sz="3600" b="1" dirty="0">
                <a:solidFill>
                  <a:srgbClr val="CC0000"/>
                </a:solidFill>
                <a:latin typeface="Arial" panose="020B0604020202020204" pitchFamily="34" charset="0"/>
              </a:rPr>
              <a:t>MODELS</a:t>
            </a:r>
            <a:r>
              <a:rPr lang="en-US" sz="3600" dirty="0">
                <a:solidFill>
                  <a:srgbClr val="7F6000"/>
                </a:solidFill>
                <a:latin typeface="Arial" panose="020B0604020202020204" pitchFamily="34" charset="0"/>
              </a:rPr>
              <a:t> because they help to </a:t>
            </a:r>
            <a:r>
              <a:rPr lang="en-US" sz="3600" b="1" dirty="0">
                <a:solidFill>
                  <a:srgbClr val="CC0000"/>
                </a:solidFill>
                <a:latin typeface="Arial" panose="020B0604020202020204" pitchFamily="34" charset="0"/>
              </a:rPr>
              <a:t>SIMPLIFY</a:t>
            </a:r>
            <a:r>
              <a:rPr lang="en-US" sz="3600" dirty="0">
                <a:solidFill>
                  <a:srgbClr val="7F6000"/>
                </a:solidFill>
                <a:latin typeface="Arial" panose="020B0604020202020204" pitchFamily="34" charset="0"/>
              </a:rPr>
              <a:t> complex ideas</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70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04258"/>
          </a:xfrm>
        </p:spPr>
        <p:txBody>
          <a:bodyPr/>
          <a:lstStyle/>
          <a:p>
            <a:r>
              <a:rPr lang="en-US" b="1" dirty="0">
                <a:solidFill>
                  <a:schemeClr val="accent2">
                    <a:lumMod val="50000"/>
                  </a:schemeClr>
                </a:solidFill>
                <a:latin typeface="+mn-lt"/>
              </a:rPr>
              <a:t>Circular Flow of Economic </a:t>
            </a:r>
            <a:r>
              <a:rPr lang="en-US" b="1" dirty="0" smtClean="0">
                <a:solidFill>
                  <a:schemeClr val="accent2">
                    <a:lumMod val="50000"/>
                  </a:schemeClr>
                </a:solidFill>
                <a:latin typeface="+mn-lt"/>
              </a:rPr>
              <a:t>Activity Model</a:t>
            </a:r>
            <a:endParaRPr lang="en-US" b="1" dirty="0">
              <a:solidFill>
                <a:schemeClr val="accent2">
                  <a:lumMod val="50000"/>
                </a:schemeClr>
              </a:solidFill>
              <a:latin typeface="+mn-lt"/>
            </a:endParaRPr>
          </a:p>
        </p:txBody>
      </p:sp>
      <p:sp>
        <p:nvSpPr>
          <p:cNvPr id="3" name="Content Placeholder 2"/>
          <p:cNvSpPr>
            <a:spLocks noGrp="1"/>
          </p:cNvSpPr>
          <p:nvPr>
            <p:ph idx="1"/>
          </p:nvPr>
        </p:nvSpPr>
        <p:spPr>
          <a:xfrm>
            <a:off x="125278" y="704258"/>
            <a:ext cx="12066722" cy="6153742"/>
          </a:xfrm>
        </p:spPr>
        <p:txBody>
          <a:bodyPr>
            <a:noAutofit/>
          </a:bodyPr>
          <a:lstStyle/>
          <a:p>
            <a:r>
              <a:rPr lang="en-US" sz="3600" dirty="0" smtClean="0">
                <a:solidFill>
                  <a:schemeClr val="accent2">
                    <a:lumMod val="50000"/>
                  </a:schemeClr>
                </a:solidFill>
              </a:rPr>
              <a:t>Another popular model used by economists to describe how our economy works is the </a:t>
            </a:r>
            <a:r>
              <a:rPr lang="en-US" sz="3600" b="1" dirty="0" smtClean="0">
                <a:solidFill>
                  <a:srgbClr val="FF0000"/>
                </a:solidFill>
              </a:rPr>
              <a:t>CIRCULAR FLOW MODEL</a:t>
            </a:r>
            <a:r>
              <a:rPr lang="en-US" sz="3600" dirty="0" smtClean="0">
                <a:solidFill>
                  <a:schemeClr val="accent2">
                    <a:lumMod val="50000"/>
                  </a:schemeClr>
                </a:solidFill>
              </a:rPr>
              <a:t>.</a:t>
            </a:r>
          </a:p>
          <a:p>
            <a:r>
              <a:rPr lang="en-US" sz="3600" dirty="0" smtClean="0">
                <a:solidFill>
                  <a:schemeClr val="accent2">
                    <a:lumMod val="50000"/>
                  </a:schemeClr>
                </a:solidFill>
              </a:rPr>
              <a:t>The Circular Flow Model shows how businesses and people connect in the </a:t>
            </a:r>
            <a:r>
              <a:rPr lang="en-US" sz="3600" b="1" dirty="0" smtClean="0">
                <a:solidFill>
                  <a:srgbClr val="FF0000"/>
                </a:solidFill>
              </a:rPr>
              <a:t>MARKET</a:t>
            </a:r>
            <a:r>
              <a:rPr lang="en-US" sz="3600" b="1" dirty="0" smtClean="0">
                <a:solidFill>
                  <a:schemeClr val="accent2">
                    <a:lumMod val="50000"/>
                  </a:schemeClr>
                </a:solidFill>
              </a:rPr>
              <a:t>. </a:t>
            </a:r>
          </a:p>
          <a:p>
            <a:r>
              <a:rPr lang="en-US" sz="3600" b="1" dirty="0" smtClean="0">
                <a:solidFill>
                  <a:schemeClr val="accent2">
                    <a:lumMod val="50000"/>
                  </a:schemeClr>
                </a:solidFill>
              </a:rPr>
              <a:t>The United States has a </a:t>
            </a:r>
            <a:r>
              <a:rPr lang="en-US" sz="3600" b="1" u="sng" dirty="0" smtClean="0">
                <a:solidFill>
                  <a:srgbClr val="FF0000"/>
                </a:solidFill>
              </a:rPr>
              <a:t>MARKET ECONOMY</a:t>
            </a:r>
            <a:r>
              <a:rPr lang="en-US" sz="3600" b="1" dirty="0" smtClean="0">
                <a:solidFill>
                  <a:schemeClr val="accent2">
                    <a:lumMod val="50000"/>
                  </a:schemeClr>
                </a:solidFill>
              </a:rPr>
              <a:t>, meaning it is based on what takes place in the market</a:t>
            </a:r>
            <a:r>
              <a:rPr lang="en-US" sz="3600" dirty="0">
                <a:solidFill>
                  <a:schemeClr val="accent2">
                    <a:lumMod val="50000"/>
                  </a:schemeClr>
                </a:solidFill>
              </a:rPr>
              <a:t> </a:t>
            </a:r>
            <a:r>
              <a:rPr lang="en-US" sz="3600" b="1" dirty="0" smtClean="0">
                <a:solidFill>
                  <a:schemeClr val="accent2">
                    <a:lumMod val="50000"/>
                  </a:schemeClr>
                </a:solidFill>
              </a:rPr>
              <a:t>between </a:t>
            </a:r>
            <a:r>
              <a:rPr lang="en-US" sz="3600" b="1" dirty="0" smtClean="0">
                <a:solidFill>
                  <a:srgbClr val="FF0000"/>
                </a:solidFill>
              </a:rPr>
              <a:t>PRODUCERS</a:t>
            </a:r>
            <a:r>
              <a:rPr lang="en-US" sz="3600" b="1" dirty="0" smtClean="0">
                <a:solidFill>
                  <a:schemeClr val="accent2">
                    <a:lumMod val="50000"/>
                  </a:schemeClr>
                </a:solidFill>
              </a:rPr>
              <a:t> and </a:t>
            </a:r>
            <a:r>
              <a:rPr lang="en-US" sz="3600" b="1" dirty="0" smtClean="0">
                <a:solidFill>
                  <a:srgbClr val="FF0000"/>
                </a:solidFill>
              </a:rPr>
              <a:t>CONSUMERS</a:t>
            </a:r>
            <a:endParaRPr lang="en-US" sz="3600" dirty="0" smtClean="0">
              <a:solidFill>
                <a:schemeClr val="accent2">
                  <a:lumMod val="50000"/>
                </a:schemeClr>
              </a:solidFill>
            </a:endParaRPr>
          </a:p>
          <a:p>
            <a:r>
              <a:rPr lang="en-US" sz="3600" b="1" dirty="0" smtClean="0">
                <a:solidFill>
                  <a:schemeClr val="accent2">
                    <a:lumMod val="50000"/>
                  </a:schemeClr>
                </a:solidFill>
              </a:rPr>
              <a:t>The </a:t>
            </a:r>
            <a:r>
              <a:rPr lang="en-US" sz="3600" b="1" u="sng" dirty="0" smtClean="0">
                <a:solidFill>
                  <a:srgbClr val="FF0000"/>
                </a:solidFill>
              </a:rPr>
              <a:t>MARKET</a:t>
            </a:r>
            <a:r>
              <a:rPr lang="en-US" sz="3600" b="1" dirty="0" smtClean="0">
                <a:solidFill>
                  <a:schemeClr val="accent2">
                    <a:lumMod val="50000"/>
                  </a:schemeClr>
                </a:solidFill>
              </a:rPr>
              <a:t> can be an actual location, like </a:t>
            </a:r>
            <a:r>
              <a:rPr lang="en-US" sz="3600" b="1" dirty="0" smtClean="0">
                <a:solidFill>
                  <a:srgbClr val="FF0000"/>
                </a:solidFill>
              </a:rPr>
              <a:t>HEB</a:t>
            </a:r>
            <a:r>
              <a:rPr lang="en-US" sz="3600" b="1" dirty="0" smtClean="0">
                <a:solidFill>
                  <a:schemeClr val="accent2">
                    <a:lumMod val="50000"/>
                  </a:schemeClr>
                </a:solidFill>
              </a:rPr>
              <a:t>, or a mechanism, like the </a:t>
            </a:r>
            <a:r>
              <a:rPr lang="en-US" sz="3600" b="1" dirty="0" smtClean="0">
                <a:solidFill>
                  <a:srgbClr val="FF0000"/>
                </a:solidFill>
              </a:rPr>
              <a:t>INTERNET</a:t>
            </a:r>
            <a:r>
              <a:rPr lang="en-US" sz="3600" b="1" dirty="0" smtClean="0">
                <a:solidFill>
                  <a:schemeClr val="accent2">
                    <a:lumMod val="50000"/>
                  </a:schemeClr>
                </a:solidFill>
              </a:rPr>
              <a:t>, that allows businesses and people to exchange products and services for payment. They can be local, national, global or just in cyberspace!</a:t>
            </a:r>
            <a:endParaRPr lang="en-US" sz="36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5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388"/>
            <a:ext cx="10515600" cy="693654"/>
          </a:xfrm>
        </p:spPr>
        <p:txBody>
          <a:bodyPr>
            <a:normAutofit fontScale="90000"/>
          </a:bodyPr>
          <a:lstStyle/>
          <a:p>
            <a:pPr algn="ctr"/>
            <a:r>
              <a:rPr lang="en-US" dirty="0" smtClean="0"/>
              <a:t>The Circular Flow</a:t>
            </a:r>
            <a:endParaRPr lang="en-US" dirty="0"/>
          </a:p>
        </p:txBody>
      </p:sp>
      <p:sp>
        <p:nvSpPr>
          <p:cNvPr id="3" name="Content Placeholder 2"/>
          <p:cNvSpPr>
            <a:spLocks noGrp="1"/>
          </p:cNvSpPr>
          <p:nvPr>
            <p:ph idx="1"/>
          </p:nvPr>
        </p:nvSpPr>
        <p:spPr>
          <a:xfrm>
            <a:off x="2360428" y="1685027"/>
            <a:ext cx="7336465" cy="4351338"/>
          </a:xfrm>
        </p:spPr>
        <p:txBody>
          <a:bodyPr/>
          <a:lstStyle/>
          <a:p>
            <a:pPr marL="0" indent="0">
              <a:buNone/>
            </a:pPr>
            <a:r>
              <a:rPr lang="en-US" dirty="0" smtClean="0"/>
              <a:t>The Circular Flow model has 4 parts:</a:t>
            </a:r>
          </a:p>
          <a:p>
            <a:r>
              <a:rPr lang="en-US" dirty="0" smtClean="0"/>
              <a:t>The Factor Market</a:t>
            </a:r>
          </a:p>
          <a:p>
            <a:r>
              <a:rPr lang="en-US" dirty="0" smtClean="0"/>
              <a:t>The Product market</a:t>
            </a:r>
          </a:p>
          <a:p>
            <a:r>
              <a:rPr lang="en-US" dirty="0" smtClean="0"/>
              <a:t>Businesses(Firms or Companies or Producers)</a:t>
            </a:r>
          </a:p>
          <a:p>
            <a:r>
              <a:rPr lang="en-US" dirty="0" smtClean="0"/>
              <a:t>People (Households or Individuals)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96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2"/>
          <a:srcRect t="19440"/>
          <a:stretch/>
        </p:blipFill>
        <p:spPr>
          <a:xfrm>
            <a:off x="0" y="340242"/>
            <a:ext cx="12087514" cy="6381233"/>
          </a:xfrm>
          <a:prstGeom prst="rect">
            <a:avLst/>
          </a:prstGeom>
        </p:spPr>
      </p:pic>
    </p:spTree>
    <p:extLst>
      <p:ext uri="{BB962C8B-B14F-4D97-AF65-F5344CB8AC3E}">
        <p14:creationId xmlns:p14="http://schemas.microsoft.com/office/powerpoint/2010/main" val="45567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74915"/>
          </a:xfrm>
        </p:spPr>
        <p:txBody>
          <a:bodyPr/>
          <a:lstStyle/>
          <a:p>
            <a:r>
              <a:rPr lang="en-US" dirty="0" smtClean="0">
                <a:solidFill>
                  <a:schemeClr val="accent2">
                    <a:lumMod val="50000"/>
                  </a:schemeClr>
                </a:solidFill>
              </a:rPr>
              <a:t>Factor Markets</a:t>
            </a:r>
            <a:endParaRPr lang="en-US" dirty="0">
              <a:solidFill>
                <a:schemeClr val="accent2">
                  <a:lumMod val="50000"/>
                </a:schemeClr>
              </a:solidFill>
            </a:endParaRPr>
          </a:p>
        </p:txBody>
      </p:sp>
      <p:sp>
        <p:nvSpPr>
          <p:cNvPr id="3" name="Content Placeholder 2"/>
          <p:cNvSpPr>
            <a:spLocks noGrp="1"/>
          </p:cNvSpPr>
          <p:nvPr>
            <p:ph idx="1"/>
          </p:nvPr>
        </p:nvSpPr>
        <p:spPr>
          <a:xfrm>
            <a:off x="123987" y="774914"/>
            <a:ext cx="11840705" cy="5951349"/>
          </a:xfrm>
        </p:spPr>
        <p:txBody>
          <a:bodyPr>
            <a:normAutofit lnSpcReduction="10000"/>
          </a:bodyPr>
          <a:lstStyle/>
          <a:p>
            <a:pPr marL="0" indent="0">
              <a:buNone/>
            </a:pPr>
            <a:r>
              <a:rPr lang="en-US" sz="3200" b="1" dirty="0" smtClean="0">
                <a:solidFill>
                  <a:schemeClr val="accent2">
                    <a:lumMod val="50000"/>
                  </a:schemeClr>
                </a:solidFill>
              </a:rPr>
              <a:t>Factor Markets are where the </a:t>
            </a:r>
            <a:r>
              <a:rPr lang="en-US" sz="3200" b="1" dirty="0" smtClean="0">
                <a:solidFill>
                  <a:srgbClr val="FF0000"/>
                </a:solidFill>
              </a:rPr>
              <a:t>FACTORS OF PRODUCTION </a:t>
            </a:r>
            <a:r>
              <a:rPr lang="en-US" sz="3200" b="1" dirty="0" smtClean="0">
                <a:solidFill>
                  <a:schemeClr val="accent2">
                    <a:lumMod val="50000"/>
                  </a:schemeClr>
                </a:solidFill>
              </a:rPr>
              <a:t>are bought and sold</a:t>
            </a:r>
          </a:p>
          <a:p>
            <a:pPr marL="0" indent="0">
              <a:buNone/>
            </a:pPr>
            <a:r>
              <a:rPr lang="en-US" sz="3200" b="1" dirty="0" smtClean="0">
                <a:solidFill>
                  <a:schemeClr val="accent2">
                    <a:lumMod val="50000"/>
                  </a:schemeClr>
                </a:solidFill>
              </a:rPr>
              <a:t>In the Factor markets, Entrepreneurs…</a:t>
            </a:r>
          </a:p>
          <a:p>
            <a:r>
              <a:rPr lang="en-US" b="1" dirty="0" smtClean="0">
                <a:solidFill>
                  <a:srgbClr val="FF0000"/>
                </a:solidFill>
              </a:rPr>
              <a:t>HIRE LABOR </a:t>
            </a:r>
            <a:r>
              <a:rPr lang="en-US" dirty="0" smtClean="0">
                <a:solidFill>
                  <a:schemeClr val="accent2">
                    <a:lumMod val="50000"/>
                  </a:schemeClr>
                </a:solidFill>
              </a:rPr>
              <a:t>to work in their businesses and pay labor </a:t>
            </a:r>
            <a:r>
              <a:rPr lang="en-US" b="1" dirty="0" smtClean="0">
                <a:solidFill>
                  <a:srgbClr val="FF0000"/>
                </a:solidFill>
              </a:rPr>
              <a:t>WAGES AND SALARIES</a:t>
            </a:r>
          </a:p>
          <a:p>
            <a:r>
              <a:rPr lang="en-US" b="1" dirty="0" smtClean="0">
                <a:solidFill>
                  <a:srgbClr val="FF0000"/>
                </a:solidFill>
              </a:rPr>
              <a:t>ACQUIRE LAND </a:t>
            </a:r>
            <a:r>
              <a:rPr lang="en-US" dirty="0" smtClean="0">
                <a:solidFill>
                  <a:schemeClr val="accent2">
                    <a:lumMod val="50000"/>
                  </a:schemeClr>
                </a:solidFill>
              </a:rPr>
              <a:t>in return for </a:t>
            </a:r>
            <a:r>
              <a:rPr lang="en-US" b="1" dirty="0" smtClean="0">
                <a:solidFill>
                  <a:srgbClr val="FF0000"/>
                </a:solidFill>
              </a:rPr>
              <a:t>RENT</a:t>
            </a:r>
          </a:p>
          <a:p>
            <a:r>
              <a:rPr lang="en-US" b="1" dirty="0" smtClean="0">
                <a:solidFill>
                  <a:srgbClr val="FF0000"/>
                </a:solidFill>
              </a:rPr>
              <a:t>BORROW MONEY </a:t>
            </a:r>
            <a:r>
              <a:rPr lang="en-US" dirty="0" smtClean="0">
                <a:solidFill>
                  <a:schemeClr val="accent2">
                    <a:lumMod val="50000"/>
                  </a:schemeClr>
                </a:solidFill>
              </a:rPr>
              <a:t>in return for </a:t>
            </a:r>
            <a:r>
              <a:rPr lang="en-US" b="1" dirty="0" smtClean="0">
                <a:solidFill>
                  <a:srgbClr val="FF0000"/>
                </a:solidFill>
              </a:rPr>
              <a:t>INTEREST PAYMENTS </a:t>
            </a:r>
            <a:r>
              <a:rPr lang="en-US" dirty="0" smtClean="0">
                <a:solidFill>
                  <a:schemeClr val="accent2">
                    <a:lumMod val="50000"/>
                  </a:schemeClr>
                </a:solidFill>
              </a:rPr>
              <a:t>to establish and run the business</a:t>
            </a:r>
          </a:p>
          <a:p>
            <a:r>
              <a:rPr lang="en-US" dirty="0" smtClean="0">
                <a:solidFill>
                  <a:schemeClr val="accent2">
                    <a:lumMod val="50000"/>
                  </a:schemeClr>
                </a:solidFill>
              </a:rPr>
              <a:t>Buy </a:t>
            </a:r>
            <a:r>
              <a:rPr lang="en-US" b="1" dirty="0" smtClean="0">
                <a:solidFill>
                  <a:srgbClr val="FF0000"/>
                </a:solidFill>
              </a:rPr>
              <a:t>CAPITAL GOODS </a:t>
            </a:r>
            <a:r>
              <a:rPr lang="en-US" dirty="0" smtClean="0">
                <a:solidFill>
                  <a:schemeClr val="accent2">
                    <a:lumMod val="50000"/>
                  </a:schemeClr>
                </a:solidFill>
              </a:rPr>
              <a:t>like business or construction equipment</a:t>
            </a:r>
          </a:p>
          <a:p>
            <a:pPr marL="0" indent="0">
              <a:buNone/>
            </a:pPr>
            <a:r>
              <a:rPr lang="en-US" b="1" u="sng" dirty="0" smtClean="0">
                <a:solidFill>
                  <a:schemeClr val="accent2">
                    <a:lumMod val="50000"/>
                  </a:schemeClr>
                </a:solidFill>
              </a:rPr>
              <a:t>Factor Markets </a:t>
            </a:r>
            <a:r>
              <a:rPr lang="en-US" dirty="0" smtClean="0">
                <a:solidFill>
                  <a:schemeClr val="accent2">
                    <a:lumMod val="50000"/>
                  </a:schemeClr>
                </a:solidFill>
              </a:rPr>
              <a:t>include</a:t>
            </a:r>
            <a:r>
              <a:rPr lang="en-US" b="1" dirty="0">
                <a:solidFill>
                  <a:schemeClr val="accent2">
                    <a:lumMod val="50000"/>
                  </a:schemeClr>
                </a:solidFill>
              </a:rPr>
              <a:t> labor market, raw material market, commercial real estate market, capital goods markets </a:t>
            </a:r>
            <a:endParaRPr lang="en-US" dirty="0" smtClean="0">
              <a:solidFill>
                <a:schemeClr val="accent2">
                  <a:lumMod val="50000"/>
                </a:schemeClr>
              </a:solidFill>
            </a:endParaRPr>
          </a:p>
          <a:p>
            <a:endParaRPr lang="en-US" sz="800" dirty="0">
              <a:solidFill>
                <a:schemeClr val="accent2">
                  <a:lumMod val="50000"/>
                </a:schemeClr>
              </a:solidFill>
            </a:endParaRPr>
          </a:p>
          <a:p>
            <a:pPr marL="0" indent="0">
              <a:buNone/>
            </a:pPr>
            <a:r>
              <a:rPr lang="en-US" sz="3600" b="1" i="1" dirty="0" smtClean="0">
                <a:solidFill>
                  <a:schemeClr val="accent2">
                    <a:lumMod val="50000"/>
                  </a:schemeClr>
                </a:solidFill>
              </a:rPr>
              <a:t>You participate in the </a:t>
            </a:r>
            <a:r>
              <a:rPr lang="en-US" sz="3600" b="1" i="1" u="sng" dirty="0" smtClean="0">
                <a:solidFill>
                  <a:schemeClr val="accent2">
                    <a:lumMod val="50000"/>
                  </a:schemeClr>
                </a:solidFill>
              </a:rPr>
              <a:t>Factor Market </a:t>
            </a:r>
            <a:r>
              <a:rPr lang="en-US" sz="3600" b="1" i="1" dirty="0" smtClean="0">
                <a:solidFill>
                  <a:schemeClr val="accent2">
                    <a:lumMod val="50000"/>
                  </a:schemeClr>
                </a:solidFill>
              </a:rPr>
              <a:t>when you </a:t>
            </a:r>
            <a:r>
              <a:rPr lang="en-US" sz="3600" b="1" i="1" dirty="0" smtClean="0">
                <a:solidFill>
                  <a:srgbClr val="FF0000"/>
                </a:solidFill>
              </a:rPr>
              <a:t>SELL </a:t>
            </a:r>
            <a:r>
              <a:rPr lang="en-US" sz="3600" b="1" i="1" dirty="0" smtClean="0">
                <a:solidFill>
                  <a:schemeClr val="accent2">
                    <a:lumMod val="50000"/>
                  </a:schemeClr>
                </a:solidFill>
              </a:rPr>
              <a:t>your </a:t>
            </a:r>
            <a:r>
              <a:rPr lang="en-US" sz="3600" b="1" i="1" dirty="0" smtClean="0">
                <a:solidFill>
                  <a:srgbClr val="FF0000"/>
                </a:solidFill>
              </a:rPr>
              <a:t>LABOR</a:t>
            </a:r>
            <a:r>
              <a:rPr lang="en-US" sz="3600" b="1" i="1" dirty="0" smtClean="0">
                <a:solidFill>
                  <a:schemeClr val="accent2">
                    <a:lumMod val="50000"/>
                  </a:schemeClr>
                </a:solidFill>
              </a:rPr>
              <a:t> to an employer and receive </a:t>
            </a:r>
            <a:r>
              <a:rPr lang="en-US" sz="3600" b="1" i="1" dirty="0" smtClean="0">
                <a:solidFill>
                  <a:srgbClr val="FF0000"/>
                </a:solidFill>
              </a:rPr>
              <a:t>WAGES</a:t>
            </a:r>
            <a:r>
              <a:rPr lang="en-US" sz="3600" b="1" i="1" dirty="0" smtClean="0">
                <a:solidFill>
                  <a:schemeClr val="accent2">
                    <a:lumMod val="50000"/>
                  </a:schemeClr>
                </a:solidFill>
              </a:rPr>
              <a:t> in return.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8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4278"/>
          </a:xfrm>
        </p:spPr>
        <p:txBody>
          <a:bodyPr>
            <a:normAutofit fontScale="90000"/>
          </a:bodyPr>
          <a:lstStyle/>
          <a:p>
            <a:r>
              <a:rPr lang="en-US" dirty="0" smtClean="0"/>
              <a:t/>
            </a:r>
            <a:br>
              <a:rPr lang="en-US" dirty="0" smtClean="0"/>
            </a:br>
            <a:r>
              <a:rPr lang="en-US" dirty="0"/>
              <a:t/>
            </a:r>
            <a:br>
              <a:rPr lang="en-US" dirty="0"/>
            </a:br>
            <a:r>
              <a:rPr lang="en-US" b="1" dirty="0" smtClean="0">
                <a:solidFill>
                  <a:schemeClr val="accent2">
                    <a:lumMod val="50000"/>
                  </a:schemeClr>
                </a:solidFill>
                <a:latin typeface="Berlin Sans FB Demi" panose="020E0802020502020306" pitchFamily="34" charset="0"/>
              </a:rPr>
              <a:t>What </a:t>
            </a:r>
            <a:r>
              <a:rPr lang="en-US" b="1" dirty="0">
                <a:solidFill>
                  <a:schemeClr val="accent2">
                    <a:lumMod val="50000"/>
                  </a:schemeClr>
                </a:solidFill>
                <a:latin typeface="Berlin Sans FB Demi" panose="020E0802020502020306" pitchFamily="34" charset="0"/>
              </a:rPr>
              <a:t>is Economics?</a:t>
            </a:r>
            <a:r>
              <a:rPr lang="en-US" b="0" dirty="0" smtClean="0">
                <a:effectLst/>
              </a:rPr>
              <a:t/>
            </a:r>
            <a:br>
              <a:rPr lang="en-US" b="0" dirty="0" smtClean="0">
                <a:effectLst/>
              </a:rPr>
            </a:br>
            <a:r>
              <a:rPr lang="en-US" dirty="0" smtClean="0"/>
              <a:t/>
            </a:r>
            <a:br>
              <a:rPr lang="en-US" dirty="0" smtClean="0"/>
            </a:br>
            <a:endParaRPr lang="en-US" dirty="0"/>
          </a:p>
        </p:txBody>
      </p:sp>
      <p:sp>
        <p:nvSpPr>
          <p:cNvPr id="3" name="Content Placeholder 2"/>
          <p:cNvSpPr>
            <a:spLocks noGrp="1"/>
          </p:cNvSpPr>
          <p:nvPr>
            <p:ph idx="1"/>
          </p:nvPr>
        </p:nvSpPr>
        <p:spPr>
          <a:xfrm>
            <a:off x="657896" y="1339404"/>
            <a:ext cx="10695904" cy="5061396"/>
          </a:xfrm>
        </p:spPr>
        <p:txBody>
          <a:bodyPr>
            <a:normAutofit/>
          </a:bodyPr>
          <a:lstStyle/>
          <a:p>
            <a:pPr fontAlgn="base">
              <a:spcBef>
                <a:spcPts val="0"/>
              </a:spcBef>
            </a:pPr>
            <a:r>
              <a:rPr lang="en-US" b="1" i="0" u="none" strike="noStrike" dirty="0" smtClean="0">
                <a:solidFill>
                  <a:srgbClr val="CC0000"/>
                </a:solidFill>
                <a:effectLst/>
                <a:latin typeface="Varela Round"/>
              </a:rPr>
              <a:t>ECONOMICS</a:t>
            </a:r>
            <a:r>
              <a:rPr lang="en-US" b="0" i="0" u="none" strike="noStrike" dirty="0" smtClean="0">
                <a:solidFill>
                  <a:srgbClr val="783F04"/>
                </a:solidFill>
                <a:effectLst/>
                <a:latin typeface="Varela Round"/>
              </a:rPr>
              <a:t> is a </a:t>
            </a:r>
            <a:r>
              <a:rPr lang="en-US" b="1" i="0" u="none" strike="noStrike" dirty="0" smtClean="0">
                <a:solidFill>
                  <a:srgbClr val="CC0000"/>
                </a:solidFill>
                <a:effectLst/>
                <a:latin typeface="Varela Round"/>
              </a:rPr>
              <a:t>SOCIAL SCIENCE</a:t>
            </a:r>
            <a:r>
              <a:rPr lang="en-US" b="0" i="0" u="none" strike="noStrike" dirty="0" smtClean="0">
                <a:solidFill>
                  <a:srgbClr val="783F04"/>
                </a:solidFill>
                <a:effectLst/>
                <a:latin typeface="Varela Round"/>
              </a:rPr>
              <a:t> that studies how human beings and societies use scarce resources to fulfill their needs and wants</a:t>
            </a:r>
          </a:p>
          <a:p>
            <a:pPr fontAlgn="base">
              <a:spcBef>
                <a:spcPts val="0"/>
              </a:spcBef>
            </a:pPr>
            <a:r>
              <a:rPr lang="en-US" b="0" i="0" u="none" strike="noStrike" dirty="0" smtClean="0">
                <a:solidFill>
                  <a:srgbClr val="783F04"/>
                </a:solidFill>
                <a:effectLst/>
                <a:latin typeface="Varela Round"/>
              </a:rPr>
              <a:t>Wants and needs are often discussed in connection to how much </a:t>
            </a:r>
            <a:r>
              <a:rPr lang="en-US" b="1" i="0" u="none" strike="noStrike" dirty="0" smtClean="0">
                <a:solidFill>
                  <a:srgbClr val="CC0000"/>
                </a:solidFill>
                <a:effectLst/>
                <a:latin typeface="Varela Round"/>
              </a:rPr>
              <a:t>VALUE</a:t>
            </a:r>
            <a:r>
              <a:rPr lang="en-US" b="0" i="0" u="none" strike="noStrike" dirty="0" smtClean="0">
                <a:solidFill>
                  <a:srgbClr val="783F04"/>
                </a:solidFill>
                <a:effectLst/>
                <a:latin typeface="Varela Round"/>
              </a:rPr>
              <a:t> and </a:t>
            </a:r>
            <a:r>
              <a:rPr lang="en-US" b="1" i="0" u="none" strike="noStrike" dirty="0" smtClean="0">
                <a:solidFill>
                  <a:srgbClr val="CC0000"/>
                </a:solidFill>
                <a:effectLst/>
                <a:latin typeface="Varela Round"/>
              </a:rPr>
              <a:t>UTILITY</a:t>
            </a:r>
            <a:r>
              <a:rPr lang="en-US" b="0" i="0" u="none" strike="noStrike" dirty="0" smtClean="0">
                <a:solidFill>
                  <a:srgbClr val="783F04"/>
                </a:solidFill>
                <a:effectLst/>
                <a:latin typeface="Varela Round"/>
              </a:rPr>
              <a:t> something has to fulfill the want and need. </a:t>
            </a:r>
          </a:p>
          <a:p>
            <a:pPr fontAlgn="base">
              <a:spcBef>
                <a:spcPts val="0"/>
              </a:spcBef>
              <a:spcAft>
                <a:spcPts val="1600"/>
              </a:spcAft>
            </a:pPr>
            <a:r>
              <a:rPr lang="en-US" b="0" i="0" u="none" strike="noStrike" dirty="0" smtClean="0">
                <a:solidFill>
                  <a:srgbClr val="783F04"/>
                </a:solidFill>
                <a:effectLst/>
                <a:latin typeface="Varela Round"/>
              </a:rPr>
              <a:t>This can lead to a </a:t>
            </a:r>
            <a:r>
              <a:rPr lang="en-US" b="1" i="0" u="none" strike="noStrike" dirty="0" smtClean="0">
                <a:solidFill>
                  <a:srgbClr val="CC0000"/>
                </a:solidFill>
                <a:effectLst/>
                <a:latin typeface="Varela Round"/>
              </a:rPr>
              <a:t>PARADOX of VALUE.</a:t>
            </a:r>
            <a:endParaRPr lang="en-US" b="0" i="0" u="none" strike="noStrike" dirty="0" smtClean="0">
              <a:solidFill>
                <a:srgbClr val="783F04"/>
              </a:solidFill>
              <a:effectLst/>
              <a:latin typeface="Varela Round"/>
            </a:endParaRPr>
          </a:p>
          <a:p>
            <a:r>
              <a:rPr lang="en-US" b="1" i="0" u="none" strike="noStrike" dirty="0" smtClean="0">
                <a:solidFill>
                  <a:srgbClr val="CC0000"/>
                </a:solidFill>
                <a:effectLst/>
                <a:latin typeface="Varela Round"/>
              </a:rPr>
              <a:t>ADAM SMITH</a:t>
            </a:r>
            <a:r>
              <a:rPr lang="en-US" b="0" i="0" u="none" strike="noStrike" dirty="0" smtClean="0">
                <a:solidFill>
                  <a:srgbClr val="783F04"/>
                </a:solidFill>
                <a:effectLst/>
                <a:latin typeface="Varela Round"/>
              </a:rPr>
              <a:t> explained about what </a:t>
            </a:r>
            <a:r>
              <a:rPr lang="en-US" b="1" i="0" u="none" strike="noStrike" dirty="0" smtClean="0">
                <a:solidFill>
                  <a:srgbClr val="CC0000"/>
                </a:solidFill>
                <a:effectLst/>
                <a:latin typeface="Varela Round"/>
              </a:rPr>
              <a:t>WEALTH </a:t>
            </a:r>
            <a:r>
              <a:rPr lang="en-US" b="0" i="0" u="none" strike="noStrike" dirty="0" smtClean="0">
                <a:solidFill>
                  <a:srgbClr val="783F04"/>
                </a:solidFill>
                <a:effectLst/>
                <a:latin typeface="Varela Round"/>
              </a:rPr>
              <a:t>is and </a:t>
            </a:r>
            <a:r>
              <a:rPr lang="en-US" b="0" i="0" u="none" strike="noStrike" dirty="0" smtClean="0">
                <a:solidFill>
                  <a:srgbClr val="7F6000"/>
                </a:solidFill>
                <a:effectLst/>
                <a:latin typeface="Arial" panose="020B0604020202020204" pitchFamily="34" charset="0"/>
              </a:rPr>
              <a:t>that </a:t>
            </a:r>
            <a:r>
              <a:rPr lang="en-US" b="0" i="0" u="none" strike="noStrike" dirty="0" smtClean="0">
                <a:solidFill>
                  <a:srgbClr val="7F6000"/>
                </a:solidFill>
                <a:effectLst/>
                <a:latin typeface="Varela Round"/>
              </a:rPr>
              <a:t>people with all their </a:t>
            </a:r>
            <a:r>
              <a:rPr lang="en-US" b="1" i="0" u="none" strike="noStrike" dirty="0" smtClean="0">
                <a:solidFill>
                  <a:srgbClr val="CC0000"/>
                </a:solidFill>
                <a:effectLst/>
                <a:latin typeface="Varela Round"/>
              </a:rPr>
              <a:t>TALENTS</a:t>
            </a:r>
            <a:r>
              <a:rPr lang="en-US" b="0" i="0" u="none" strike="noStrike" dirty="0" smtClean="0">
                <a:solidFill>
                  <a:srgbClr val="7F6000"/>
                </a:solidFill>
                <a:effectLst/>
                <a:latin typeface="Varela Round"/>
              </a:rPr>
              <a:t> and </a:t>
            </a:r>
            <a:r>
              <a:rPr lang="en-US" b="1" i="0" u="none" strike="noStrike" dirty="0" smtClean="0">
                <a:solidFill>
                  <a:srgbClr val="CC0000"/>
                </a:solidFill>
                <a:effectLst/>
                <a:latin typeface="Varela Round"/>
              </a:rPr>
              <a:t>ABILITIES</a:t>
            </a:r>
            <a:r>
              <a:rPr lang="en-US" b="0" i="0" u="none" strike="noStrike" dirty="0" smtClean="0">
                <a:solidFill>
                  <a:srgbClr val="7F6000"/>
                </a:solidFill>
                <a:effectLst/>
                <a:latin typeface="Varela Round"/>
              </a:rPr>
              <a:t> are</a:t>
            </a:r>
            <a:r>
              <a:rPr lang="en-US" b="0" i="0" u="none" strike="noStrike" dirty="0" smtClean="0">
                <a:solidFill>
                  <a:srgbClr val="ADADAD"/>
                </a:solidFill>
                <a:effectLst/>
                <a:latin typeface="Varela Round"/>
              </a:rPr>
              <a:t> </a:t>
            </a:r>
            <a:r>
              <a:rPr lang="en-US" b="0" i="0" u="none" strike="noStrike" dirty="0" smtClean="0">
                <a:solidFill>
                  <a:srgbClr val="783F04"/>
                </a:solidFill>
                <a:effectLst/>
                <a:latin typeface="Varela Round"/>
              </a:rPr>
              <a:t>the true source of wealth is for any nation. He also explained how </a:t>
            </a:r>
            <a:r>
              <a:rPr lang="en-US" b="1" i="0" u="none" strike="noStrike" dirty="0" smtClean="0">
                <a:solidFill>
                  <a:srgbClr val="CC0000"/>
                </a:solidFill>
                <a:effectLst/>
                <a:latin typeface="Varela Round"/>
              </a:rPr>
              <a:t>VALUE</a:t>
            </a:r>
            <a:r>
              <a:rPr lang="en-US" b="0" i="0" u="none" strike="noStrike" dirty="0" smtClean="0">
                <a:solidFill>
                  <a:srgbClr val="783F04"/>
                </a:solidFill>
                <a:effectLst/>
                <a:latin typeface="Varela Round"/>
              </a:rPr>
              <a:t> is derived in his book </a:t>
            </a:r>
            <a:r>
              <a:rPr lang="en-US" b="1" i="1" u="sng" dirty="0" smtClean="0">
                <a:solidFill>
                  <a:srgbClr val="CC0000"/>
                </a:solidFill>
                <a:effectLst/>
                <a:latin typeface="Varela Round"/>
              </a:rPr>
              <a:t>WEALTH OF NATIONS</a:t>
            </a:r>
            <a:r>
              <a:rPr lang="en-US" b="1" i="0" u="none" strike="noStrike" dirty="0" smtClean="0">
                <a:solidFill>
                  <a:srgbClr val="CC0000"/>
                </a:solidFill>
                <a:effectLst/>
                <a:latin typeface="Varela Round"/>
              </a:rPr>
              <a:t> (1776)</a:t>
            </a:r>
            <a:endParaRPr lang="en-US" dirty="0"/>
          </a:p>
        </p:txBody>
      </p:sp>
    </p:spTree>
    <p:extLst>
      <p:ext uri="{BB962C8B-B14F-4D97-AF65-F5344CB8AC3E}">
        <p14:creationId xmlns:p14="http://schemas.microsoft.com/office/powerpoint/2010/main" val="2788290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74915"/>
          </a:xfrm>
        </p:spPr>
        <p:txBody>
          <a:bodyPr/>
          <a:lstStyle/>
          <a:p>
            <a:r>
              <a:rPr lang="en-US" b="1" dirty="0" smtClean="0">
                <a:solidFill>
                  <a:schemeClr val="accent2">
                    <a:lumMod val="50000"/>
                  </a:schemeClr>
                </a:solidFill>
                <a:latin typeface="+mn-lt"/>
              </a:rPr>
              <a:t>Product  Markets</a:t>
            </a:r>
            <a:endParaRPr lang="en-US" b="1" dirty="0">
              <a:solidFill>
                <a:schemeClr val="accent2">
                  <a:lumMod val="50000"/>
                </a:schemeClr>
              </a:solidFill>
              <a:latin typeface="+mn-lt"/>
            </a:endParaRPr>
          </a:p>
        </p:txBody>
      </p:sp>
      <p:sp>
        <p:nvSpPr>
          <p:cNvPr id="3" name="Content Placeholder 2"/>
          <p:cNvSpPr>
            <a:spLocks noGrp="1"/>
          </p:cNvSpPr>
          <p:nvPr>
            <p:ph idx="1"/>
          </p:nvPr>
        </p:nvSpPr>
        <p:spPr>
          <a:xfrm>
            <a:off x="0" y="770126"/>
            <a:ext cx="11913031" cy="5951349"/>
          </a:xfrm>
        </p:spPr>
        <p:txBody>
          <a:bodyPr>
            <a:normAutofit/>
          </a:bodyPr>
          <a:lstStyle/>
          <a:p>
            <a:pPr marL="0" lvl="1" indent="0">
              <a:spcBef>
                <a:spcPts val="1000"/>
              </a:spcBef>
              <a:buNone/>
            </a:pPr>
            <a:r>
              <a:rPr lang="en-US" sz="3000" b="1" u="sng" dirty="0">
                <a:solidFill>
                  <a:schemeClr val="accent2">
                    <a:lumMod val="50000"/>
                  </a:schemeClr>
                </a:solidFill>
              </a:rPr>
              <a:t>Product Markets</a:t>
            </a:r>
            <a:r>
              <a:rPr lang="en-US" sz="3000" b="1" dirty="0">
                <a:solidFill>
                  <a:schemeClr val="accent2">
                    <a:lumMod val="50000"/>
                  </a:schemeClr>
                </a:solidFill>
              </a:rPr>
              <a:t>: </a:t>
            </a:r>
            <a:r>
              <a:rPr lang="en-US" sz="3000" dirty="0">
                <a:solidFill>
                  <a:schemeClr val="accent2">
                    <a:lumMod val="50000"/>
                  </a:schemeClr>
                </a:solidFill>
              </a:rPr>
              <a:t>markets where </a:t>
            </a:r>
            <a:r>
              <a:rPr lang="en-US" sz="3000" b="1" dirty="0" smtClean="0">
                <a:solidFill>
                  <a:srgbClr val="FF0000"/>
                </a:solidFill>
              </a:rPr>
              <a:t>PRODUCERS </a:t>
            </a:r>
            <a:r>
              <a:rPr lang="en-US" sz="3000" dirty="0" smtClean="0">
                <a:solidFill>
                  <a:schemeClr val="accent2">
                    <a:lumMod val="50000"/>
                  </a:schemeClr>
                </a:solidFill>
              </a:rPr>
              <a:t>offer </a:t>
            </a:r>
            <a:r>
              <a:rPr lang="en-US" sz="3000" dirty="0">
                <a:solidFill>
                  <a:schemeClr val="accent2">
                    <a:lumMod val="50000"/>
                  </a:schemeClr>
                </a:solidFill>
              </a:rPr>
              <a:t>goods &amp; services for sale to </a:t>
            </a:r>
            <a:r>
              <a:rPr lang="en-US" sz="3000" b="1" dirty="0" smtClean="0">
                <a:solidFill>
                  <a:srgbClr val="FF0000"/>
                </a:solidFill>
              </a:rPr>
              <a:t>CONSUMERS</a:t>
            </a:r>
            <a:r>
              <a:rPr lang="en-US" sz="3000" dirty="0" smtClean="0">
                <a:solidFill>
                  <a:schemeClr val="accent2">
                    <a:lumMod val="50000"/>
                  </a:schemeClr>
                </a:solidFill>
              </a:rPr>
              <a:t>(sometimes called a </a:t>
            </a:r>
            <a:r>
              <a:rPr lang="en-US" sz="3000" b="1" dirty="0" smtClean="0">
                <a:solidFill>
                  <a:srgbClr val="FF0000"/>
                </a:solidFill>
              </a:rPr>
              <a:t>CONSUMER MARKET</a:t>
            </a:r>
            <a:r>
              <a:rPr lang="en-US" sz="3000" dirty="0" smtClean="0">
                <a:solidFill>
                  <a:schemeClr val="accent2">
                    <a:lumMod val="50000"/>
                  </a:schemeClr>
                </a:solidFill>
              </a:rPr>
              <a:t>)</a:t>
            </a:r>
          </a:p>
          <a:p>
            <a:pPr marL="0" lvl="1" indent="0">
              <a:spcBef>
                <a:spcPts val="1000"/>
              </a:spcBef>
              <a:buNone/>
            </a:pPr>
            <a:r>
              <a:rPr lang="en-US" sz="3000" dirty="0" smtClean="0">
                <a:solidFill>
                  <a:schemeClr val="accent2">
                    <a:lumMod val="50000"/>
                  </a:schemeClr>
                </a:solidFill>
              </a:rPr>
              <a:t>In the Product Market, consumers purchase goods and services to satisfy their wants and needs</a:t>
            </a:r>
            <a:endParaRPr lang="en-US" sz="3000" dirty="0">
              <a:solidFill>
                <a:schemeClr val="accent2">
                  <a:lumMod val="50000"/>
                </a:schemeClr>
              </a:solidFill>
            </a:endParaRPr>
          </a:p>
          <a:p>
            <a:pPr marL="0" indent="0">
              <a:buNone/>
            </a:pPr>
            <a:endParaRPr lang="en-US" dirty="0">
              <a:solidFill>
                <a:schemeClr val="accent2">
                  <a:lumMod val="50000"/>
                </a:schemeClr>
              </a:solidFill>
            </a:endParaRPr>
          </a:p>
        </p:txBody>
      </p:sp>
      <p:sp>
        <p:nvSpPr>
          <p:cNvPr id="4" name="Rectangle 3"/>
          <p:cNvSpPr/>
          <p:nvPr/>
        </p:nvSpPr>
        <p:spPr>
          <a:xfrm>
            <a:off x="123987" y="2478946"/>
            <a:ext cx="11913031" cy="4339650"/>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EXAMPLE: Macy’s, HEB, Walmart, Target, Whole  </a:t>
            </a:r>
            <a:r>
              <a:rPr kumimoji="0" lang="en-US" sz="30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Foods</a:t>
            </a:r>
          </a:p>
          <a:p>
            <a:pPr marL="5207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endParaRPr>
          </a:p>
          <a:p>
            <a:pPr marL="5207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You </a:t>
            </a:r>
            <a:r>
              <a:rPr kumimoji="0" lang="en-US"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PARTICIPATE</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in the </a:t>
            </a:r>
            <a:r>
              <a:rPr kumimoji="0" lang="en-US" sz="3200" b="1" i="0"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Product market </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when you take the money you made by </a:t>
            </a:r>
            <a:r>
              <a:rPr kumimoji="0" lang="en-US"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SELLING</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your labor in the </a:t>
            </a:r>
            <a:r>
              <a:rPr kumimoji="0" lang="en-US" sz="3200" b="1" i="0"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Factor Market </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and use it to </a:t>
            </a:r>
            <a:r>
              <a:rPr kumimoji="0" lang="en-US"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BUY</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goods and services in the </a:t>
            </a:r>
            <a:r>
              <a:rPr kumimoji="0" lang="en-US" sz="3200" b="1" i="0"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Product Market</a:t>
            </a:r>
            <a:r>
              <a:rPr kumimoji="0" lang="en-US" sz="32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a:t>
            </a:r>
          </a:p>
          <a:p>
            <a:pPr marL="5207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a:p>
            <a:pPr marL="5207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Businesses take the </a:t>
            </a:r>
            <a:r>
              <a:rPr kumimoji="0" lang="en-US" sz="3000" b="1" i="0" u="none" strike="noStrike" kern="1200" cap="none" spc="0" normalizeH="0" baseline="0" noProof="0" dirty="0" smtClean="0">
                <a:ln>
                  <a:noFill/>
                </a:ln>
                <a:solidFill>
                  <a:srgbClr val="FF0000"/>
                </a:solidFill>
                <a:effectLst/>
                <a:uLnTx/>
                <a:uFillTx/>
                <a:latin typeface="Calibri" panose="020F0502020204030204"/>
                <a:ea typeface="+mn-ea"/>
                <a:cs typeface="+mn-cs"/>
              </a:rPr>
              <a:t>MONEY</a:t>
            </a:r>
            <a:r>
              <a:rPr kumimoji="0" lang="en-US" sz="30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you gave them in the Product Market and use it to </a:t>
            </a:r>
            <a:r>
              <a:rPr kumimoji="0" lang="en-US" sz="3000" b="1" i="0" u="none" strike="noStrike" kern="1200" cap="none" spc="0" normalizeH="0" baseline="0" noProof="0" dirty="0" smtClean="0">
                <a:ln>
                  <a:noFill/>
                </a:ln>
                <a:solidFill>
                  <a:srgbClr val="FF0000"/>
                </a:solidFill>
                <a:effectLst/>
                <a:uLnTx/>
                <a:uFillTx/>
                <a:latin typeface="Calibri" panose="020F0502020204030204"/>
                <a:ea typeface="+mn-ea"/>
                <a:cs typeface="+mn-cs"/>
              </a:rPr>
              <a:t>CREATE</a:t>
            </a:r>
            <a:r>
              <a:rPr kumimoji="0" lang="en-US" sz="30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more goods and services  in the Factor Market.</a:t>
            </a:r>
            <a:endParaRPr kumimoji="0" lang="en-US" sz="30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28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anim calcmode="lin" valueType="num">
                                      <p:cBhvr>
                                        <p:cTn id="16"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9910" y="2017936"/>
            <a:ext cx="9144000" cy="1655762"/>
          </a:xfrm>
        </p:spPr>
        <p:txBody>
          <a:bodyPr/>
          <a:lstStyle/>
          <a:p>
            <a:r>
              <a:rPr lang="en-US" dirty="0" smtClean="0"/>
              <a:t>All circular flow diagrams will be handed out separately. Be sure to put them behind these pages in the note section of your notebook</a:t>
            </a:r>
            <a:endParaRPr lang="en-US" dirty="0"/>
          </a:p>
        </p:txBody>
      </p:sp>
    </p:spTree>
    <p:extLst>
      <p:ext uri="{BB962C8B-B14F-4D97-AF65-F5344CB8AC3E}">
        <p14:creationId xmlns:p14="http://schemas.microsoft.com/office/powerpoint/2010/main" val="100977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274" y="2764465"/>
            <a:ext cx="2663509" cy="369332"/>
          </a:xfrm>
          <a:prstGeom prst="rect">
            <a:avLst/>
          </a:prstGeom>
        </p:spPr>
        <p:txBody>
          <a:bodyPr wrap="square">
            <a:spAutoFit/>
          </a:bodyPr>
          <a:lstStyle/>
          <a:p>
            <a:r>
              <a:rPr lang="en-US" b="0" dirty="0" smtClean="0">
                <a:effectLst/>
              </a:rPr>
              <a:t> </a:t>
            </a:r>
            <a:endParaRPr lang="en-US" dirty="0"/>
          </a:p>
        </p:txBody>
      </p:sp>
      <p:sp>
        <p:nvSpPr>
          <p:cNvPr id="3" name="TextBox 2"/>
          <p:cNvSpPr txBox="1"/>
          <p:nvPr/>
        </p:nvSpPr>
        <p:spPr>
          <a:xfrm>
            <a:off x="4883028" y="276446"/>
            <a:ext cx="2089351" cy="369332"/>
          </a:xfrm>
          <a:prstGeom prst="rect">
            <a:avLst/>
          </a:prstGeom>
          <a:noFill/>
        </p:spPr>
        <p:txBody>
          <a:bodyPr wrap="square" rtlCol="0">
            <a:spAutoFit/>
          </a:bodyPr>
          <a:lstStyle/>
          <a:p>
            <a:r>
              <a:rPr lang="en-US" dirty="0" smtClean="0"/>
              <a:t>PRODUCT MARKET</a:t>
            </a:r>
            <a:endParaRPr lang="en-US" dirty="0"/>
          </a:p>
        </p:txBody>
      </p:sp>
      <p:sp>
        <p:nvSpPr>
          <p:cNvPr id="4" name="TextBox 3"/>
          <p:cNvSpPr txBox="1"/>
          <p:nvPr/>
        </p:nvSpPr>
        <p:spPr>
          <a:xfrm>
            <a:off x="250777" y="2764465"/>
            <a:ext cx="1471697" cy="646331"/>
          </a:xfrm>
          <a:prstGeom prst="rect">
            <a:avLst/>
          </a:prstGeom>
          <a:noFill/>
        </p:spPr>
        <p:txBody>
          <a:bodyPr wrap="square" rtlCol="0">
            <a:spAutoFit/>
          </a:bodyPr>
          <a:lstStyle/>
          <a:p>
            <a:r>
              <a:rPr lang="en-US" dirty="0" smtClean="0"/>
              <a:t>BUSINESSES/ PRODUCERS</a:t>
            </a:r>
            <a:endParaRPr lang="en-US" dirty="0"/>
          </a:p>
        </p:txBody>
      </p:sp>
      <p:sp>
        <p:nvSpPr>
          <p:cNvPr id="5" name="TextBox 4"/>
          <p:cNvSpPr txBox="1"/>
          <p:nvPr/>
        </p:nvSpPr>
        <p:spPr>
          <a:xfrm>
            <a:off x="10294035" y="2785730"/>
            <a:ext cx="1699491" cy="646331"/>
          </a:xfrm>
          <a:prstGeom prst="rect">
            <a:avLst/>
          </a:prstGeom>
          <a:noFill/>
        </p:spPr>
        <p:txBody>
          <a:bodyPr wrap="square" rtlCol="0">
            <a:spAutoFit/>
          </a:bodyPr>
          <a:lstStyle/>
          <a:p>
            <a:r>
              <a:rPr lang="en-US" dirty="0" smtClean="0"/>
              <a:t>HOUSEHOLDS/</a:t>
            </a:r>
          </a:p>
          <a:p>
            <a:r>
              <a:rPr lang="en-US" dirty="0" smtClean="0"/>
              <a:t>INDIVIDUALS</a:t>
            </a:r>
            <a:endParaRPr lang="en-US" dirty="0"/>
          </a:p>
        </p:txBody>
      </p:sp>
      <p:sp>
        <p:nvSpPr>
          <p:cNvPr id="6" name="TextBox 5"/>
          <p:cNvSpPr txBox="1"/>
          <p:nvPr/>
        </p:nvSpPr>
        <p:spPr>
          <a:xfrm>
            <a:off x="5014162" y="6049925"/>
            <a:ext cx="2089351" cy="369332"/>
          </a:xfrm>
          <a:prstGeom prst="rect">
            <a:avLst/>
          </a:prstGeom>
          <a:noFill/>
        </p:spPr>
        <p:txBody>
          <a:bodyPr wrap="square" rtlCol="0">
            <a:spAutoFit/>
          </a:bodyPr>
          <a:lstStyle/>
          <a:p>
            <a:r>
              <a:rPr lang="en-US" dirty="0" smtClean="0"/>
              <a:t>FACTOR MARKET</a:t>
            </a:r>
            <a:endParaRPr lang="en-US" dirty="0"/>
          </a:p>
        </p:txBody>
      </p:sp>
      <p:cxnSp>
        <p:nvCxnSpPr>
          <p:cNvPr id="9" name="Straight Arrow Connector 8"/>
          <p:cNvCxnSpPr/>
          <p:nvPr/>
        </p:nvCxnSpPr>
        <p:spPr>
          <a:xfrm flipH="1" flipV="1">
            <a:off x="6947570" y="667043"/>
            <a:ext cx="3454510" cy="20386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28554" y="489097"/>
            <a:ext cx="3123340" cy="2090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8554" y="3432061"/>
            <a:ext cx="3254474" cy="26178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947570" y="3561906"/>
            <a:ext cx="3346465" cy="25400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Bent-Up Arrow 19"/>
          <p:cNvSpPr/>
          <p:nvPr/>
        </p:nvSpPr>
        <p:spPr>
          <a:xfrm rot="16200000" flipV="1">
            <a:off x="1446991" y="-168440"/>
            <a:ext cx="1972442" cy="3092717"/>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Up Arrow 20"/>
          <p:cNvSpPr/>
          <p:nvPr/>
        </p:nvSpPr>
        <p:spPr>
          <a:xfrm flipH="1">
            <a:off x="825727" y="3595462"/>
            <a:ext cx="3153843" cy="2749942"/>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Up Arrow 21"/>
          <p:cNvSpPr/>
          <p:nvPr/>
        </p:nvSpPr>
        <p:spPr>
          <a:xfrm rot="16200000" flipH="1">
            <a:off x="8149651" y="3351274"/>
            <a:ext cx="2374689" cy="3613569"/>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Up Arrow 22"/>
          <p:cNvSpPr/>
          <p:nvPr/>
        </p:nvSpPr>
        <p:spPr>
          <a:xfrm flipV="1">
            <a:off x="7340118" y="439568"/>
            <a:ext cx="3803662" cy="2028863"/>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359346" y="2726954"/>
            <a:ext cx="3338626" cy="954107"/>
          </a:xfrm>
          <a:prstGeom prst="rect">
            <a:avLst/>
          </a:prstGeom>
          <a:noFill/>
        </p:spPr>
        <p:txBody>
          <a:bodyPr wrap="square" rtlCol="0">
            <a:spAutoFit/>
          </a:bodyPr>
          <a:lstStyle/>
          <a:p>
            <a:r>
              <a:rPr lang="en-US" sz="2800" dirty="0" smtClean="0"/>
              <a:t>CIRCULAR FLOW OF ECONOMIC ACTIVITY</a:t>
            </a:r>
            <a:endParaRPr lang="en-US" sz="2800" dirty="0"/>
          </a:p>
        </p:txBody>
      </p:sp>
    </p:spTree>
    <p:extLst>
      <p:ext uri="{BB962C8B-B14F-4D97-AF65-F5344CB8AC3E}">
        <p14:creationId xmlns:p14="http://schemas.microsoft.com/office/powerpoint/2010/main" val="146222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274" y="2764465"/>
            <a:ext cx="26635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3" name="TextBox 2"/>
          <p:cNvSpPr txBox="1"/>
          <p:nvPr/>
        </p:nvSpPr>
        <p:spPr>
          <a:xfrm>
            <a:off x="4883028" y="276446"/>
            <a:ext cx="2089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PRODUCT MARKET</a:t>
            </a:r>
          </a:p>
        </p:txBody>
      </p:sp>
      <p:sp>
        <p:nvSpPr>
          <p:cNvPr id="4" name="TextBox 3"/>
          <p:cNvSpPr txBox="1"/>
          <p:nvPr/>
        </p:nvSpPr>
        <p:spPr>
          <a:xfrm>
            <a:off x="250777" y="2764465"/>
            <a:ext cx="1471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BUSINESSES/ PRODUCERS</a:t>
            </a:r>
          </a:p>
        </p:txBody>
      </p:sp>
      <p:sp>
        <p:nvSpPr>
          <p:cNvPr id="5" name="TextBox 4"/>
          <p:cNvSpPr txBox="1"/>
          <p:nvPr/>
        </p:nvSpPr>
        <p:spPr>
          <a:xfrm>
            <a:off x="10294035" y="2785730"/>
            <a:ext cx="16994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HOUSEHOLDS/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INDIVIDUALS</a:t>
            </a:r>
          </a:p>
        </p:txBody>
      </p:sp>
      <p:sp>
        <p:nvSpPr>
          <p:cNvPr id="6" name="TextBox 5"/>
          <p:cNvSpPr txBox="1"/>
          <p:nvPr/>
        </p:nvSpPr>
        <p:spPr>
          <a:xfrm>
            <a:off x="5014162" y="6049925"/>
            <a:ext cx="2089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FACTOR MARKET</a:t>
            </a:r>
          </a:p>
        </p:txBody>
      </p:sp>
      <p:sp>
        <p:nvSpPr>
          <p:cNvPr id="7" name="TextBox 6"/>
          <p:cNvSpPr txBox="1"/>
          <p:nvPr/>
        </p:nvSpPr>
        <p:spPr>
          <a:xfrm>
            <a:off x="5170107" y="2949131"/>
            <a:ext cx="1777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GOVERNMENT</a:t>
            </a:r>
          </a:p>
        </p:txBody>
      </p:sp>
      <p:cxnSp>
        <p:nvCxnSpPr>
          <p:cNvPr id="9" name="Straight Arrow Connector 8"/>
          <p:cNvCxnSpPr/>
          <p:nvPr/>
        </p:nvCxnSpPr>
        <p:spPr>
          <a:xfrm flipH="1" flipV="1">
            <a:off x="6947570" y="667043"/>
            <a:ext cx="3454510" cy="20386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28554" y="489097"/>
            <a:ext cx="3123340" cy="2090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8554" y="3432061"/>
            <a:ext cx="3254474" cy="26178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947570" y="3561906"/>
            <a:ext cx="3346465" cy="25400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Bent-Up Arrow 19"/>
          <p:cNvSpPr/>
          <p:nvPr/>
        </p:nvSpPr>
        <p:spPr>
          <a:xfrm rot="16200000" flipV="1">
            <a:off x="1553065" y="-164786"/>
            <a:ext cx="2025076" cy="3111276"/>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21" name="Bent-Up Arrow 20"/>
          <p:cNvSpPr/>
          <p:nvPr/>
        </p:nvSpPr>
        <p:spPr>
          <a:xfrm flipH="1">
            <a:off x="861156" y="3801393"/>
            <a:ext cx="3369429" cy="2433198"/>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22" name="Bent-Up Arrow 21"/>
          <p:cNvSpPr/>
          <p:nvPr/>
        </p:nvSpPr>
        <p:spPr>
          <a:xfrm rot="16200000" flipH="1">
            <a:off x="8149651" y="3351274"/>
            <a:ext cx="2374689" cy="3613569"/>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23" name="Bent-Up Arrow 22"/>
          <p:cNvSpPr/>
          <p:nvPr/>
        </p:nvSpPr>
        <p:spPr>
          <a:xfrm flipV="1">
            <a:off x="7340118" y="439568"/>
            <a:ext cx="3803662" cy="2028863"/>
          </a:xfrm>
          <a:prstGeom prst="bentUpArrow">
            <a:avLst>
              <a:gd name="adj1" fmla="val 0"/>
              <a:gd name="adj2" fmla="val 5379"/>
              <a:gd name="adj3" fmla="val 237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28" name="Straight Arrow Connector 27"/>
          <p:cNvCxnSpPr/>
          <p:nvPr/>
        </p:nvCxnSpPr>
        <p:spPr>
          <a:xfrm flipV="1">
            <a:off x="5233902" y="819814"/>
            <a:ext cx="0" cy="1885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384422" y="897597"/>
            <a:ext cx="15519" cy="18838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417339" y="3561906"/>
            <a:ext cx="0" cy="1885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91992" y="3579789"/>
            <a:ext cx="7949" cy="1897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985090" y="3690609"/>
            <a:ext cx="16236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28200" y="2934586"/>
            <a:ext cx="1480584" cy="14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947570" y="3664594"/>
            <a:ext cx="19018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935758" y="2968460"/>
            <a:ext cx="1901831" cy="1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57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78040" y="775146"/>
            <a:ext cx="9092484" cy="5114523"/>
          </a:xfrm>
          <a:prstGeom prst="rect">
            <a:avLst/>
          </a:prstGeom>
        </p:spPr>
      </p:pic>
      <p:pic>
        <p:nvPicPr>
          <p:cNvPr id="3" name="Picture 2" descr="The original image you have is 278px × 137px, black and white GIF.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80" y="437374"/>
            <a:ext cx="1062010" cy="1030818"/>
          </a:xfrm>
          <a:prstGeom prst="rect">
            <a:avLst/>
          </a:prstGeom>
        </p:spPr>
      </p:pic>
      <p:pic>
        <p:nvPicPr>
          <p:cNvPr id="4" name="Picture 3" descr="Log in | Sign Up Upload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521" y="5396244"/>
            <a:ext cx="986849" cy="986849"/>
          </a:xfrm>
          <a:prstGeom prst="rect">
            <a:avLst/>
          </a:prstGeom>
        </p:spPr>
      </p:pic>
    </p:spTree>
    <p:extLst>
      <p:ext uri="{BB962C8B-B14F-4D97-AF65-F5344CB8AC3E}">
        <p14:creationId xmlns:p14="http://schemas.microsoft.com/office/powerpoint/2010/main" val="2947800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9369"/>
          <a:stretch/>
        </p:blipFill>
        <p:spPr>
          <a:xfrm>
            <a:off x="9530415" y="73234"/>
            <a:ext cx="1823385" cy="1807082"/>
          </a:xfrm>
          <a:prstGeom prst="rect">
            <a:avLst/>
          </a:prstGeom>
        </p:spPr>
      </p:pic>
      <p:sp>
        <p:nvSpPr>
          <p:cNvPr id="2" name="Title 1"/>
          <p:cNvSpPr>
            <a:spLocks noGrp="1"/>
          </p:cNvSpPr>
          <p:nvPr>
            <p:ph type="title"/>
          </p:nvPr>
        </p:nvSpPr>
        <p:spPr>
          <a:xfrm>
            <a:off x="0" y="0"/>
            <a:ext cx="10515600" cy="1325563"/>
          </a:xfrm>
        </p:spPr>
        <p:txBody>
          <a:bodyPr/>
          <a:lstStyle/>
          <a:p>
            <a:r>
              <a:rPr lang="en-US" b="1" dirty="0" smtClean="0">
                <a:solidFill>
                  <a:schemeClr val="accent2">
                    <a:lumMod val="50000"/>
                  </a:schemeClr>
                </a:solidFill>
                <a:latin typeface="Arial Black" panose="020B0A04020102020204" pitchFamily="34" charset="0"/>
              </a:rPr>
              <a:t>The Role of Markets</a:t>
            </a:r>
            <a:endParaRPr lang="en-US" b="1" dirty="0">
              <a:solidFill>
                <a:schemeClr val="accent2">
                  <a:lumMod val="50000"/>
                </a:schemeClr>
              </a:solidFill>
              <a:latin typeface="Arial Black" panose="020B0A04020102020204" pitchFamily="34" charset="0"/>
            </a:endParaRPr>
          </a:p>
        </p:txBody>
      </p:sp>
      <p:sp>
        <p:nvSpPr>
          <p:cNvPr id="3" name="Content Placeholder 2"/>
          <p:cNvSpPr>
            <a:spLocks noGrp="1"/>
          </p:cNvSpPr>
          <p:nvPr>
            <p:ph idx="1"/>
          </p:nvPr>
        </p:nvSpPr>
        <p:spPr>
          <a:xfrm>
            <a:off x="0" y="1325563"/>
            <a:ext cx="11337758" cy="4716463"/>
          </a:xfrm>
        </p:spPr>
        <p:txBody>
          <a:bodyPr/>
          <a:lstStyle/>
          <a:p>
            <a:r>
              <a:rPr lang="en-US" b="1" dirty="0" smtClean="0">
                <a:solidFill>
                  <a:schemeClr val="accent2">
                    <a:lumMod val="50000"/>
                  </a:schemeClr>
                </a:solidFill>
              </a:rPr>
              <a:t>The</a:t>
            </a:r>
            <a:r>
              <a:rPr lang="en-US" b="1" dirty="0" smtClean="0"/>
              <a:t> </a:t>
            </a:r>
            <a:r>
              <a:rPr lang="en-US" b="1" dirty="0" smtClean="0">
                <a:solidFill>
                  <a:srgbClr val="FF0000"/>
                </a:solidFill>
              </a:rPr>
              <a:t>CIRCULAR FLOW MODEL </a:t>
            </a:r>
            <a:r>
              <a:rPr lang="en-US" b="1" dirty="0" smtClean="0">
                <a:solidFill>
                  <a:schemeClr val="accent2">
                    <a:lumMod val="50000"/>
                  </a:schemeClr>
                </a:solidFill>
              </a:rPr>
              <a:t>has no beginning or end</a:t>
            </a:r>
          </a:p>
          <a:p>
            <a:r>
              <a:rPr lang="en-US" dirty="0" smtClean="0">
                <a:solidFill>
                  <a:schemeClr val="accent2">
                    <a:lumMod val="50000"/>
                  </a:schemeClr>
                </a:solidFill>
              </a:rPr>
              <a:t>You can start with people going to </a:t>
            </a:r>
            <a:r>
              <a:rPr lang="en-US" b="1" dirty="0" smtClean="0">
                <a:solidFill>
                  <a:srgbClr val="FF0000"/>
                </a:solidFill>
              </a:rPr>
              <a:t>WORK</a:t>
            </a:r>
            <a:r>
              <a:rPr lang="en-US" dirty="0" smtClean="0">
                <a:solidFill>
                  <a:schemeClr val="accent2">
                    <a:lumMod val="50000"/>
                  </a:schemeClr>
                </a:solidFill>
              </a:rPr>
              <a:t> and earning </a:t>
            </a:r>
            <a:r>
              <a:rPr lang="en-US" b="1" dirty="0" smtClean="0">
                <a:solidFill>
                  <a:srgbClr val="FF0000"/>
                </a:solidFill>
              </a:rPr>
              <a:t>WAGES</a:t>
            </a:r>
            <a:r>
              <a:rPr lang="en-US" dirty="0" smtClean="0">
                <a:solidFill>
                  <a:schemeClr val="accent2">
                    <a:lumMod val="50000"/>
                  </a:schemeClr>
                </a:solidFill>
              </a:rPr>
              <a:t> in the factor market  or with </a:t>
            </a:r>
            <a:r>
              <a:rPr lang="en-US" b="1" dirty="0" smtClean="0">
                <a:solidFill>
                  <a:srgbClr val="FF0000"/>
                </a:solidFill>
              </a:rPr>
              <a:t>BUSINESSES</a:t>
            </a:r>
            <a:r>
              <a:rPr lang="en-US" dirty="0" smtClean="0">
                <a:solidFill>
                  <a:schemeClr val="accent2">
                    <a:lumMod val="50000"/>
                  </a:schemeClr>
                </a:solidFill>
              </a:rPr>
              <a:t> selling their </a:t>
            </a:r>
            <a:r>
              <a:rPr lang="en-US" b="1" dirty="0" smtClean="0">
                <a:solidFill>
                  <a:srgbClr val="FF0000"/>
                </a:solidFill>
              </a:rPr>
              <a:t>PRODUCTS</a:t>
            </a:r>
            <a:r>
              <a:rPr lang="en-US" dirty="0" smtClean="0">
                <a:solidFill>
                  <a:schemeClr val="accent2">
                    <a:lumMod val="50000"/>
                  </a:schemeClr>
                </a:solidFill>
              </a:rPr>
              <a:t> in the product market</a:t>
            </a:r>
          </a:p>
          <a:p>
            <a:r>
              <a:rPr lang="en-US" b="1" dirty="0" smtClean="0">
                <a:solidFill>
                  <a:schemeClr val="accent2">
                    <a:lumMod val="50000"/>
                  </a:schemeClr>
                </a:solidFill>
              </a:rPr>
              <a:t>The most important point is that </a:t>
            </a:r>
            <a:r>
              <a:rPr lang="en-US" b="1" dirty="0" smtClean="0">
                <a:solidFill>
                  <a:srgbClr val="FF0000"/>
                </a:solidFill>
              </a:rPr>
              <a:t>PEOPLE AND BUSINESSES </a:t>
            </a:r>
            <a:r>
              <a:rPr lang="en-US" b="1" dirty="0" smtClean="0">
                <a:solidFill>
                  <a:schemeClr val="accent2">
                    <a:lumMod val="50000"/>
                  </a:schemeClr>
                </a:solidFill>
              </a:rPr>
              <a:t>are connected by</a:t>
            </a:r>
            <a:r>
              <a:rPr lang="en-US" b="1" dirty="0" smtClean="0">
                <a:solidFill>
                  <a:srgbClr val="FF0000"/>
                </a:solidFill>
              </a:rPr>
              <a:t> MARKETS</a:t>
            </a:r>
            <a:r>
              <a:rPr lang="en-US" b="1" dirty="0" smtClean="0">
                <a:solidFill>
                  <a:schemeClr val="accent2">
                    <a:lumMod val="50000"/>
                  </a:schemeClr>
                </a:solidFill>
              </a:rPr>
              <a:t>.</a:t>
            </a:r>
            <a:endParaRPr lang="en-US" dirty="0"/>
          </a:p>
          <a:p>
            <a:r>
              <a:rPr lang="en-US" b="1" dirty="0" smtClean="0">
                <a:solidFill>
                  <a:schemeClr val="accent2">
                    <a:lumMod val="50000"/>
                  </a:schemeClr>
                </a:solidFill>
              </a:rPr>
              <a:t>You have never met the person who made your shoes or car and they have never met you.  You are connected by the market that brought you together.</a:t>
            </a:r>
            <a:endParaRPr lang="en-US"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2726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88"/>
            <a:ext cx="11263648" cy="511864"/>
          </a:xfrm>
        </p:spPr>
        <p:txBody>
          <a:bodyPr>
            <a:normAutofit fontScale="90000"/>
          </a:bodyPr>
          <a:lstStyle/>
          <a:p>
            <a:r>
              <a:rPr lang="en-US" b="1" dirty="0" smtClean="0">
                <a:solidFill>
                  <a:schemeClr val="accent2">
                    <a:lumMod val="50000"/>
                  </a:schemeClr>
                </a:solidFill>
                <a:latin typeface="+mn-lt"/>
              </a:rPr>
              <a:t>Using Models to Describe Economic Growth</a:t>
            </a:r>
            <a:endParaRPr lang="en-US" b="1" dirty="0">
              <a:solidFill>
                <a:schemeClr val="accent2">
                  <a:lumMod val="50000"/>
                </a:schemeClr>
              </a:solidFill>
              <a:latin typeface="+mn-lt"/>
            </a:endParaRPr>
          </a:p>
        </p:txBody>
      </p:sp>
      <p:sp>
        <p:nvSpPr>
          <p:cNvPr id="3" name="Content Placeholder 2"/>
          <p:cNvSpPr>
            <a:spLocks noGrp="1"/>
          </p:cNvSpPr>
          <p:nvPr>
            <p:ph idx="1"/>
          </p:nvPr>
        </p:nvSpPr>
        <p:spPr>
          <a:xfrm>
            <a:off x="6860" y="574193"/>
            <a:ext cx="11942736" cy="3593321"/>
          </a:xfrm>
        </p:spPr>
        <p:txBody>
          <a:bodyPr>
            <a:normAutofit/>
          </a:bodyPr>
          <a:lstStyle/>
          <a:p>
            <a:pPr marL="514350" indent="-514350">
              <a:buAutoNum type="arabicPeriod"/>
            </a:pPr>
            <a:r>
              <a:rPr lang="en-US" dirty="0" smtClean="0">
                <a:solidFill>
                  <a:schemeClr val="accent2">
                    <a:lumMod val="50000"/>
                  </a:schemeClr>
                </a:solidFill>
              </a:rPr>
              <a:t>The easiest way to describe </a:t>
            </a:r>
            <a:r>
              <a:rPr lang="en-US" b="1" dirty="0" smtClean="0">
                <a:solidFill>
                  <a:srgbClr val="FF0000"/>
                </a:solidFill>
              </a:rPr>
              <a:t>ECONOMIC GROWTH </a:t>
            </a:r>
            <a:r>
              <a:rPr lang="en-US" dirty="0" smtClean="0">
                <a:solidFill>
                  <a:schemeClr val="accent2">
                    <a:lumMod val="50000"/>
                  </a:schemeClr>
                </a:solidFill>
              </a:rPr>
              <a:t>is by using the Production Possibilities Frontier Curve again..</a:t>
            </a:r>
          </a:p>
          <a:p>
            <a:pPr marL="514350" indent="-514350">
              <a:buAutoNum type="arabicPeriod"/>
            </a:pPr>
            <a:r>
              <a:rPr lang="en-US" dirty="0" smtClean="0">
                <a:solidFill>
                  <a:schemeClr val="accent2">
                    <a:lumMod val="50000"/>
                  </a:schemeClr>
                </a:solidFill>
              </a:rPr>
              <a:t>You already know that it shows the various combinations of products an economy can produce if all resources are fully employed. But it can also show economic growth and increased productivity</a:t>
            </a:r>
          </a:p>
          <a:p>
            <a:pPr marL="514350" indent="-514350">
              <a:buAutoNum type="arabicPeriod"/>
            </a:pPr>
            <a:r>
              <a:rPr lang="en-US" dirty="0" smtClean="0">
                <a:solidFill>
                  <a:schemeClr val="accent2">
                    <a:lumMod val="50000"/>
                  </a:schemeClr>
                </a:solidFill>
              </a:rPr>
              <a:t>Sometimes something happens to push the PPF </a:t>
            </a:r>
            <a:r>
              <a:rPr lang="en-US" b="1" dirty="0" smtClean="0">
                <a:solidFill>
                  <a:srgbClr val="FF0000"/>
                </a:solidFill>
              </a:rPr>
              <a:t>OUTWARDS</a:t>
            </a:r>
            <a:r>
              <a:rPr lang="en-US" dirty="0" smtClean="0">
                <a:solidFill>
                  <a:schemeClr val="accent2">
                    <a:lumMod val="50000"/>
                  </a:schemeClr>
                </a:solidFill>
              </a:rPr>
              <a:t>: improved </a:t>
            </a:r>
            <a:r>
              <a:rPr lang="en-US" b="1" dirty="0" smtClean="0">
                <a:solidFill>
                  <a:srgbClr val="FF0000"/>
                </a:solidFill>
              </a:rPr>
              <a:t>TECHNOLOGY</a:t>
            </a:r>
            <a:r>
              <a:rPr lang="en-US" dirty="0" smtClean="0">
                <a:solidFill>
                  <a:schemeClr val="accent2">
                    <a:lumMod val="50000"/>
                  </a:schemeClr>
                </a:solidFill>
              </a:rPr>
              <a:t>, access to more natural </a:t>
            </a:r>
            <a:r>
              <a:rPr lang="en-US" b="1" dirty="0" smtClean="0">
                <a:solidFill>
                  <a:srgbClr val="FF0000"/>
                </a:solidFill>
              </a:rPr>
              <a:t>RESOURCES</a:t>
            </a:r>
            <a:r>
              <a:rPr lang="en-US" dirty="0" smtClean="0">
                <a:solidFill>
                  <a:srgbClr val="FF0000"/>
                </a:solidFill>
              </a:rPr>
              <a:t>, </a:t>
            </a:r>
            <a:r>
              <a:rPr lang="en-US" dirty="0" smtClean="0">
                <a:solidFill>
                  <a:schemeClr val="accent2">
                    <a:lumMod val="50000"/>
                  </a:schemeClr>
                </a:solidFill>
              </a:rPr>
              <a:t>an influx of skilled </a:t>
            </a:r>
            <a:r>
              <a:rPr lang="en-US" b="1" dirty="0" smtClean="0">
                <a:solidFill>
                  <a:srgbClr val="FF0000"/>
                </a:solidFill>
              </a:rPr>
              <a:t>IMMIGRANTS</a:t>
            </a:r>
            <a:r>
              <a:rPr lang="en-US" dirty="0" smtClean="0">
                <a:solidFill>
                  <a:schemeClr val="accent2">
                    <a:lumMod val="50000"/>
                  </a:schemeClr>
                </a:solidFill>
              </a:rPr>
              <a:t>, etc.</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256" y="4009135"/>
            <a:ext cx="3261180" cy="2712340"/>
          </a:xfrm>
          <a:prstGeom prst="rect">
            <a:avLst/>
          </a:prstGeom>
        </p:spPr>
      </p:pic>
      <p:sp>
        <p:nvSpPr>
          <p:cNvPr id="5" name="TextBox 4"/>
          <p:cNvSpPr txBox="1"/>
          <p:nvPr/>
        </p:nvSpPr>
        <p:spPr>
          <a:xfrm>
            <a:off x="5978228" y="4470310"/>
            <a:ext cx="55959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Any of these positive changes could cause or mythical country of Alpha to produce at levels it could not before.  In other words, the PPF expands to reach POINT 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ight Arrow 6"/>
          <p:cNvSpPr/>
          <p:nvPr/>
        </p:nvSpPr>
        <p:spPr>
          <a:xfrm rot="20197957">
            <a:off x="3425512" y="5013930"/>
            <a:ext cx="1023730" cy="387626"/>
          </a:xfrm>
          <a:prstGeom prst="rightArrow">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8450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par>
                                <p:cTn id="28" presetID="2" presetClass="entr" presetSubtype="1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445"/>
            <a:ext cx="10515600" cy="1325563"/>
          </a:xfrm>
        </p:spPr>
        <p:txBody>
          <a:bodyPr>
            <a:normAutofit fontScale="90000"/>
          </a:bodyPr>
          <a:lstStyle/>
          <a:p>
            <a:r>
              <a:rPr lang="en-US" b="1" dirty="0"/>
              <a:t>These notes will be handed out separately.  Be sure to put them behind this section of notes in your notebook</a:t>
            </a:r>
            <a:br>
              <a:rPr lang="en-US" b="1" dirty="0"/>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332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9834"/>
            <a:ext cx="10515600" cy="749419"/>
          </a:xfrm>
        </p:spPr>
        <p:txBody>
          <a:bodyPr/>
          <a:lstStyle/>
          <a:p>
            <a:r>
              <a:rPr lang="en-US" b="1" dirty="0" smtClean="0">
                <a:solidFill>
                  <a:schemeClr val="accent2">
                    <a:lumMod val="50000"/>
                  </a:schemeClr>
                </a:solidFill>
              </a:rPr>
              <a:t>Economic Growth Chart</a:t>
            </a:r>
            <a:endParaRPr lang="en-US" b="1" dirty="0">
              <a:solidFill>
                <a:schemeClr val="accent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63" y="1885001"/>
            <a:ext cx="5135106" cy="4270894"/>
          </a:xfrm>
          <a:prstGeom prst="rect">
            <a:avLst/>
          </a:prstGeom>
        </p:spPr>
      </p:pic>
      <p:sp>
        <p:nvSpPr>
          <p:cNvPr id="5" name="TextBox 4"/>
          <p:cNvSpPr txBox="1"/>
          <p:nvPr/>
        </p:nvSpPr>
        <p:spPr>
          <a:xfrm>
            <a:off x="7018150" y="1114544"/>
            <a:ext cx="495920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Economic growth is made possible by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the addition of </a:t>
            </a:r>
            <a:r>
              <a:rPr kumimoji="0" lang="en-US" sz="2800" b="1" i="0" u="sng" strike="noStrike" kern="1200" cap="none" spc="0" normalizeH="0" baseline="0" noProof="0" dirty="0" smtClean="0">
                <a:ln>
                  <a:noFill/>
                </a:ln>
                <a:solidFill>
                  <a:srgbClr val="FF0000"/>
                </a:solidFill>
                <a:effectLst/>
                <a:uLnTx/>
                <a:uFillTx/>
                <a:latin typeface="Calibri" panose="020F0502020204030204"/>
                <a:ea typeface="+mn-ea"/>
                <a:cs typeface="+mn-cs"/>
              </a:rPr>
              <a:t>MORE RESOURCES</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or</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by an </a:t>
            </a:r>
            <a:r>
              <a:rPr kumimoji="0" lang="en-US" sz="2800" b="1" i="0" u="sng" strike="noStrike" kern="1200" cap="none" spc="0" normalizeH="0" baseline="0" noProof="0" dirty="0" smtClean="0">
                <a:ln>
                  <a:noFill/>
                </a:ln>
                <a:solidFill>
                  <a:srgbClr val="FF0000"/>
                </a:solidFill>
                <a:effectLst/>
                <a:uLnTx/>
                <a:uFillTx/>
                <a:latin typeface="Calibri" panose="020F0502020204030204"/>
                <a:ea typeface="+mn-ea"/>
                <a:cs typeface="+mn-cs"/>
              </a:rPr>
              <a:t>INCREASE</a:t>
            </a:r>
            <a:r>
              <a:rPr kumimoji="0" lang="en-US" sz="2800" b="0" i="0" u="sng"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800" b="1" i="0" u="sng" strike="noStrike" kern="1200" cap="none" spc="0" normalizeH="0" baseline="0" noProof="0" dirty="0" smtClean="0">
                <a:ln>
                  <a:noFill/>
                </a:ln>
                <a:solidFill>
                  <a:srgbClr val="FF0000"/>
                </a:solidFill>
                <a:effectLst/>
                <a:uLnTx/>
                <a:uFillTx/>
                <a:latin typeface="Calibri" panose="020F0502020204030204"/>
                <a:ea typeface="+mn-ea"/>
                <a:cs typeface="+mn-cs"/>
              </a:rPr>
              <a:t>PRODUCTIVITY</a:t>
            </a:r>
            <a:r>
              <a:rPr kumimoji="0" lang="en-US" sz="2800" b="0" i="0" u="sng"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When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these changes are realized, the economic model is adjusted to reflect an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EXPANDED</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economic frontier that can accommodate the growth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POTENTIAL</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p:cNvCxnSpPr/>
          <p:nvPr/>
        </p:nvCxnSpPr>
        <p:spPr>
          <a:xfrm flipV="1">
            <a:off x="2960176" y="3471620"/>
            <a:ext cx="712922" cy="548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11485" y="2636038"/>
            <a:ext cx="697424" cy="4966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3044" y="4020448"/>
            <a:ext cx="13638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Old PPF</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p:cNvSpPr txBox="1"/>
          <p:nvPr/>
        </p:nvSpPr>
        <p:spPr>
          <a:xfrm>
            <a:off x="5257800" y="1794472"/>
            <a:ext cx="136385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New PPF showing the addition of new resources or productivity</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334851" y="167425"/>
            <a:ext cx="10856890" cy="369332"/>
          </a:xfrm>
          <a:prstGeom prst="rect">
            <a:avLst/>
          </a:prstGeom>
          <a:noFill/>
        </p:spPr>
        <p:txBody>
          <a:bodyPr wrap="square" rtlCol="0">
            <a:spAutoFit/>
          </a:bodyPr>
          <a:lstStyle/>
          <a:p>
            <a:r>
              <a:rPr lang="en-US" b="1" dirty="0" smtClean="0"/>
              <a:t>These notes will be handed out separately.  Be sure to put them behind this section of notes in your notebook</a:t>
            </a:r>
            <a:endParaRPr lang="en-US" b="1" dirty="0"/>
          </a:p>
        </p:txBody>
      </p:sp>
    </p:spTree>
    <p:extLst>
      <p:ext uri="{BB962C8B-B14F-4D97-AF65-F5344CB8AC3E}">
        <p14:creationId xmlns:p14="http://schemas.microsoft.com/office/powerpoint/2010/main" val="34307934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64" y="0"/>
            <a:ext cx="11942736" cy="867905"/>
          </a:xfrm>
        </p:spPr>
        <p:txBody>
          <a:bodyPr>
            <a:noAutofit/>
          </a:bodyPr>
          <a:lstStyle/>
          <a:p>
            <a:r>
              <a:rPr lang="en-US" sz="3600" dirty="0" smtClean="0"/>
              <a:t>PROOF OF ECONOMIC GROWTH:GDP - Gross Domestic Product</a:t>
            </a:r>
            <a:endParaRPr lang="en-US" sz="3600" dirty="0"/>
          </a:p>
        </p:txBody>
      </p:sp>
      <p:sp>
        <p:nvSpPr>
          <p:cNvPr id="3" name="Content Placeholder 2"/>
          <p:cNvSpPr>
            <a:spLocks noGrp="1"/>
          </p:cNvSpPr>
          <p:nvPr>
            <p:ph idx="1"/>
          </p:nvPr>
        </p:nvSpPr>
        <p:spPr>
          <a:xfrm>
            <a:off x="249264" y="867906"/>
            <a:ext cx="11730925" cy="2045776"/>
          </a:xfrm>
        </p:spPr>
        <p:txBody>
          <a:bodyPr/>
          <a:lstStyle/>
          <a:p>
            <a:r>
              <a:rPr lang="en-US" b="1" u="sng" dirty="0" smtClean="0">
                <a:solidFill>
                  <a:srgbClr val="FF0000"/>
                </a:solidFill>
              </a:rPr>
              <a:t>GROSS DOMESTIC PRODUCT (GDP</a:t>
            </a:r>
            <a:r>
              <a:rPr lang="en-US" b="1" dirty="0" smtClean="0">
                <a:solidFill>
                  <a:srgbClr val="FF0000"/>
                </a:solidFill>
              </a:rPr>
              <a:t>)– </a:t>
            </a:r>
            <a:r>
              <a:rPr lang="en-US" dirty="0" smtClean="0"/>
              <a:t>The dollar value of a goods, services and structures produced within a country’s borders in a 12 month time period</a:t>
            </a:r>
            <a:endParaRPr lang="en-US" dirty="0"/>
          </a:p>
          <a:p>
            <a:r>
              <a:rPr lang="en-US" dirty="0" smtClean="0"/>
              <a:t>Gross Domestic Product is one of the best ways of calculating a nation’s economic </a:t>
            </a:r>
            <a:r>
              <a:rPr lang="en-US" b="1" dirty="0" smtClean="0">
                <a:solidFill>
                  <a:srgbClr val="FF0000"/>
                </a:solidFill>
              </a:rPr>
              <a:t>HEALTH</a:t>
            </a:r>
            <a:r>
              <a:rPr lang="en-US" dirty="0" smtClean="0"/>
              <a:t> and economic </a:t>
            </a:r>
            <a:r>
              <a:rPr lang="en-US" b="1" dirty="0" smtClean="0">
                <a:solidFill>
                  <a:srgbClr val="FF0000"/>
                </a:solidFill>
              </a:rPr>
              <a:t>GROWTH</a:t>
            </a:r>
            <a:r>
              <a:rPr lang="en-US" dirty="0" smtClean="0"/>
              <a:t>.</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712" y="2616647"/>
            <a:ext cx="6678477" cy="424135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372" r="35145"/>
          <a:stretch/>
        </p:blipFill>
        <p:spPr>
          <a:xfrm>
            <a:off x="442266" y="2736163"/>
            <a:ext cx="4666444" cy="400232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EC20B-A6EE-430E-BDC2-E13B7C3E12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340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latin typeface="Berlin Sans FB Demi" panose="020E0802020502020306" pitchFamily="34" charset="0"/>
              </a:rPr>
              <a:t>WANTS and NEEDS</a:t>
            </a:r>
            <a:endParaRPr lang="en-US" b="1" dirty="0">
              <a:solidFill>
                <a:schemeClr val="accent2">
                  <a:lumMod val="50000"/>
                </a:schemeClr>
              </a:solidFill>
              <a:latin typeface="Berlin Sans FB Demi" panose="020E0802020502020306" pitchFamily="34" charset="0"/>
            </a:endParaRPr>
          </a:p>
        </p:txBody>
      </p:sp>
      <p:sp>
        <p:nvSpPr>
          <p:cNvPr id="3" name="Content Placeholder 2"/>
          <p:cNvSpPr>
            <a:spLocks noGrp="1"/>
          </p:cNvSpPr>
          <p:nvPr>
            <p:ph idx="1"/>
          </p:nvPr>
        </p:nvSpPr>
        <p:spPr>
          <a:xfrm>
            <a:off x="413196" y="1413500"/>
            <a:ext cx="11177789" cy="4922905"/>
          </a:xfrm>
        </p:spPr>
        <p:txBody>
          <a:bodyPr>
            <a:normAutofit/>
          </a:bodyPr>
          <a:lstStyle/>
          <a:p>
            <a:pPr fontAlgn="base">
              <a:spcBef>
                <a:spcPts val="0"/>
              </a:spcBef>
            </a:pPr>
            <a:r>
              <a:rPr lang="en-US" sz="3200" b="0" i="0" u="none" strike="noStrike" dirty="0" smtClean="0">
                <a:solidFill>
                  <a:srgbClr val="7F6000"/>
                </a:solidFill>
                <a:effectLst/>
                <a:latin typeface="Arial" panose="020B0604020202020204" pitchFamily="34" charset="0"/>
              </a:rPr>
              <a:t>Human beings try to satisfy their </a:t>
            </a:r>
            <a:r>
              <a:rPr lang="en-US" sz="3200" b="1" i="0" u="none" strike="noStrike" dirty="0" smtClean="0">
                <a:solidFill>
                  <a:srgbClr val="CC0000"/>
                </a:solidFill>
                <a:effectLst/>
                <a:latin typeface="Arial" panose="020B0604020202020204" pitchFamily="34" charset="0"/>
              </a:rPr>
              <a:t>WANTS</a:t>
            </a:r>
            <a:r>
              <a:rPr lang="en-US" sz="3200" b="0" i="0" u="none" strike="noStrike" dirty="0" smtClean="0">
                <a:solidFill>
                  <a:srgbClr val="7F6000"/>
                </a:solidFill>
                <a:effectLst/>
                <a:latin typeface="Arial" panose="020B0604020202020204" pitchFamily="34" charset="0"/>
              </a:rPr>
              <a:t> and </a:t>
            </a:r>
            <a:r>
              <a:rPr lang="en-US" sz="3200" b="1" i="0" u="none" strike="noStrike" dirty="0" smtClean="0">
                <a:solidFill>
                  <a:srgbClr val="CC0000"/>
                </a:solidFill>
                <a:effectLst/>
                <a:latin typeface="Arial" panose="020B0604020202020204" pitchFamily="34" charset="0"/>
              </a:rPr>
              <a:t>NEEDS</a:t>
            </a:r>
            <a:r>
              <a:rPr lang="en-US" sz="3200" b="0" i="0" u="none" strike="noStrike" dirty="0" smtClean="0">
                <a:solidFill>
                  <a:srgbClr val="7F6000"/>
                </a:solidFill>
                <a:effectLst/>
                <a:latin typeface="Arial" panose="020B0604020202020204" pitchFamily="34" charset="0"/>
              </a:rPr>
              <a:t> through the use of </a:t>
            </a:r>
            <a:r>
              <a:rPr lang="en-US" sz="3200" b="1" i="0" u="none" strike="noStrike" dirty="0" smtClean="0">
                <a:solidFill>
                  <a:srgbClr val="CC0000"/>
                </a:solidFill>
                <a:effectLst/>
                <a:latin typeface="Arial" panose="020B0604020202020204" pitchFamily="34" charset="0"/>
              </a:rPr>
              <a:t>GOODS</a:t>
            </a:r>
            <a:r>
              <a:rPr lang="en-US" sz="3200" b="0" i="0" u="none" strike="noStrike" dirty="0" smtClean="0">
                <a:solidFill>
                  <a:srgbClr val="7F6000"/>
                </a:solidFill>
                <a:effectLst/>
                <a:latin typeface="Arial" panose="020B0604020202020204" pitchFamily="34" charset="0"/>
              </a:rPr>
              <a:t> and </a:t>
            </a:r>
            <a:r>
              <a:rPr lang="en-US" sz="3200" b="1" i="0" u="none" strike="noStrike" dirty="0" smtClean="0">
                <a:solidFill>
                  <a:srgbClr val="CC0000"/>
                </a:solidFill>
                <a:effectLst/>
                <a:latin typeface="Arial" panose="020B0604020202020204" pitchFamily="34" charset="0"/>
              </a:rPr>
              <a:t>SERVICES</a:t>
            </a:r>
          </a:p>
          <a:p>
            <a:pPr marL="0" indent="0" fontAlgn="base">
              <a:spcBef>
                <a:spcPts val="0"/>
              </a:spcBef>
              <a:buNone/>
            </a:pPr>
            <a:endParaRPr lang="en-US" sz="3200" b="0" i="0" u="none" strike="noStrike" dirty="0" smtClean="0">
              <a:solidFill>
                <a:srgbClr val="7F6000"/>
              </a:solidFill>
              <a:effectLst/>
              <a:latin typeface="Arial" panose="020B0604020202020204" pitchFamily="34" charset="0"/>
            </a:endParaRPr>
          </a:p>
          <a:p>
            <a:pPr fontAlgn="base">
              <a:spcBef>
                <a:spcPts val="0"/>
              </a:spcBef>
            </a:pPr>
            <a:r>
              <a:rPr lang="en-US" sz="3200" b="0" i="0" u="none" strike="noStrike" dirty="0" smtClean="0">
                <a:solidFill>
                  <a:srgbClr val="7F6000"/>
                </a:solidFill>
                <a:effectLst/>
                <a:latin typeface="Arial" panose="020B0604020202020204" pitchFamily="34" charset="0"/>
              </a:rPr>
              <a:t>Goods are categorized into </a:t>
            </a:r>
            <a:r>
              <a:rPr lang="en-US" sz="3200" b="1" i="0" u="none" strike="noStrike" dirty="0" smtClean="0">
                <a:solidFill>
                  <a:srgbClr val="CC0000"/>
                </a:solidFill>
                <a:effectLst/>
                <a:latin typeface="Arial" panose="020B0604020202020204" pitchFamily="34" charset="0"/>
              </a:rPr>
              <a:t>CONSUMER </a:t>
            </a:r>
            <a:r>
              <a:rPr lang="en-US" sz="3200" b="1" i="0" u="none" strike="noStrike" dirty="0" smtClean="0">
                <a:solidFill>
                  <a:srgbClr val="C00000"/>
                </a:solidFill>
                <a:effectLst/>
                <a:latin typeface="Arial" panose="020B0604020202020204" pitchFamily="34" charset="0"/>
              </a:rPr>
              <a:t>GOODS</a:t>
            </a:r>
            <a:r>
              <a:rPr lang="en-US" sz="3200" b="0" i="0" u="none" strike="noStrike" dirty="0" smtClean="0">
                <a:solidFill>
                  <a:schemeClr val="accent2">
                    <a:lumMod val="50000"/>
                  </a:schemeClr>
                </a:solidFill>
                <a:effectLst/>
                <a:latin typeface="Arial" panose="020B0604020202020204" pitchFamily="34" charset="0"/>
              </a:rPr>
              <a:t> </a:t>
            </a:r>
            <a:r>
              <a:rPr lang="en-US" sz="3200" b="0" i="0" u="none" strike="noStrike" dirty="0" smtClean="0">
                <a:solidFill>
                  <a:srgbClr val="7F6000"/>
                </a:solidFill>
                <a:effectLst/>
                <a:latin typeface="Arial" panose="020B0604020202020204" pitchFamily="34" charset="0"/>
              </a:rPr>
              <a:t>or </a:t>
            </a:r>
            <a:r>
              <a:rPr lang="en-US" sz="3200" b="1" i="0" u="none" strike="noStrike" dirty="0" smtClean="0">
                <a:solidFill>
                  <a:srgbClr val="CC0000"/>
                </a:solidFill>
                <a:effectLst/>
                <a:latin typeface="Arial" panose="020B0604020202020204" pitchFamily="34" charset="0"/>
              </a:rPr>
              <a:t>CAPITAL </a:t>
            </a:r>
            <a:r>
              <a:rPr lang="en-US" sz="3200" b="1" i="0" u="none" strike="noStrike" dirty="0" smtClean="0">
                <a:solidFill>
                  <a:srgbClr val="C00000"/>
                </a:solidFill>
                <a:effectLst/>
                <a:latin typeface="Arial" panose="020B0604020202020204" pitchFamily="34" charset="0"/>
              </a:rPr>
              <a:t>GOODS</a:t>
            </a:r>
            <a:r>
              <a:rPr lang="en-US" sz="3200" b="1" i="0" u="none" strike="noStrike" dirty="0" smtClean="0">
                <a:solidFill>
                  <a:schemeClr val="accent2">
                    <a:lumMod val="50000"/>
                  </a:schemeClr>
                </a:solidFill>
                <a:effectLst/>
                <a:latin typeface="Arial" panose="020B0604020202020204" pitchFamily="34" charset="0"/>
              </a:rPr>
              <a:t>, </a:t>
            </a:r>
            <a:r>
              <a:rPr lang="en-US" sz="3200" b="1" i="0" u="none" strike="noStrike" dirty="0" smtClean="0">
                <a:solidFill>
                  <a:srgbClr val="C00000"/>
                </a:solidFill>
                <a:effectLst/>
                <a:latin typeface="Arial" panose="020B0604020202020204" pitchFamily="34" charset="0"/>
              </a:rPr>
              <a:t>DURABLE</a:t>
            </a:r>
            <a:r>
              <a:rPr lang="en-US" sz="3200" b="1" i="0" u="none" strike="noStrike" dirty="0" smtClean="0">
                <a:solidFill>
                  <a:schemeClr val="accent2">
                    <a:lumMod val="50000"/>
                  </a:schemeClr>
                </a:solidFill>
                <a:effectLst/>
                <a:latin typeface="Arial" panose="020B0604020202020204" pitchFamily="34" charset="0"/>
              </a:rPr>
              <a:t> </a:t>
            </a:r>
            <a:r>
              <a:rPr lang="en-US" sz="3200" b="1" i="0" u="none" strike="noStrike" dirty="0" smtClean="0">
                <a:solidFill>
                  <a:srgbClr val="C00000"/>
                </a:solidFill>
                <a:effectLst/>
                <a:latin typeface="Arial" panose="020B0604020202020204" pitchFamily="34" charset="0"/>
              </a:rPr>
              <a:t>GOODS(&gt;3years)</a:t>
            </a:r>
            <a:r>
              <a:rPr lang="en-US" sz="3200" b="1" i="0" u="none" strike="noStrike" dirty="0" smtClean="0">
                <a:solidFill>
                  <a:schemeClr val="accent2">
                    <a:lumMod val="50000"/>
                  </a:schemeClr>
                </a:solidFill>
                <a:effectLst/>
                <a:latin typeface="Arial" panose="020B0604020202020204" pitchFamily="34" charset="0"/>
              </a:rPr>
              <a:t> or </a:t>
            </a:r>
            <a:r>
              <a:rPr lang="en-US" sz="3200" b="1" i="0" u="none" strike="noStrike" dirty="0" smtClean="0">
                <a:solidFill>
                  <a:srgbClr val="C00000"/>
                </a:solidFill>
                <a:effectLst/>
                <a:latin typeface="Arial" panose="020B0604020202020204" pitchFamily="34" charset="0"/>
              </a:rPr>
              <a:t>NONDURABLE</a:t>
            </a:r>
            <a:r>
              <a:rPr lang="en-US" sz="3200" b="1" i="0" u="none" strike="noStrike" dirty="0" smtClean="0">
                <a:solidFill>
                  <a:schemeClr val="accent2">
                    <a:lumMod val="50000"/>
                  </a:schemeClr>
                </a:solidFill>
                <a:effectLst/>
                <a:latin typeface="Arial" panose="020B0604020202020204" pitchFamily="34" charset="0"/>
              </a:rPr>
              <a:t> </a:t>
            </a:r>
            <a:r>
              <a:rPr lang="en-US" sz="3200" b="1" i="0" u="none" strike="noStrike" dirty="0" smtClean="0">
                <a:solidFill>
                  <a:srgbClr val="C00000"/>
                </a:solidFill>
                <a:effectLst/>
                <a:latin typeface="Arial" panose="020B0604020202020204" pitchFamily="34" charset="0"/>
              </a:rPr>
              <a:t>GOODS(&lt;3years)</a:t>
            </a:r>
          </a:p>
          <a:p>
            <a:pPr marL="0" indent="0" fontAlgn="base">
              <a:spcBef>
                <a:spcPts val="0"/>
              </a:spcBef>
              <a:buNone/>
            </a:pPr>
            <a:r>
              <a:rPr lang="en-US" sz="3200" dirty="0">
                <a:solidFill>
                  <a:srgbClr val="7F6000"/>
                </a:solidFill>
                <a:latin typeface="Arial" panose="020B0604020202020204" pitchFamily="34" charset="0"/>
              </a:rPr>
              <a:t>	</a:t>
            </a:r>
            <a:r>
              <a:rPr lang="en-US" sz="3200" dirty="0" smtClean="0">
                <a:solidFill>
                  <a:srgbClr val="7F6000"/>
                </a:solidFill>
                <a:latin typeface="Arial" panose="020B0604020202020204" pitchFamily="34" charset="0"/>
              </a:rPr>
              <a:t>     </a:t>
            </a:r>
            <a:r>
              <a:rPr lang="en-US" sz="3600" b="1" i="0" u="sng" strike="noStrike" dirty="0" smtClean="0">
                <a:solidFill>
                  <a:schemeClr val="accent5">
                    <a:lumMod val="50000"/>
                  </a:schemeClr>
                </a:solidFill>
                <a:effectLst/>
                <a:latin typeface="Arial" panose="020B0604020202020204" pitchFamily="34" charset="0"/>
              </a:rPr>
              <a:t>Goods and services take up resources</a:t>
            </a:r>
          </a:p>
          <a:p>
            <a:pPr fontAlgn="base">
              <a:spcBef>
                <a:spcPts val="0"/>
              </a:spcBef>
            </a:pPr>
            <a:endParaRPr lang="en-US" sz="3600" b="1" u="sng" dirty="0">
              <a:solidFill>
                <a:schemeClr val="accent5">
                  <a:lumMod val="50000"/>
                </a:schemeClr>
              </a:solidFill>
              <a:latin typeface="Arial" panose="020B0604020202020204" pitchFamily="34" charset="0"/>
            </a:endParaRPr>
          </a:p>
          <a:p>
            <a:pPr fontAlgn="base">
              <a:spcBef>
                <a:spcPts val="0"/>
              </a:spcBef>
            </a:pPr>
            <a:r>
              <a:rPr lang="en-US" sz="3200" i="0" strike="noStrike" dirty="0" smtClean="0">
                <a:solidFill>
                  <a:schemeClr val="accent2">
                    <a:lumMod val="50000"/>
                  </a:schemeClr>
                </a:solidFill>
                <a:effectLst/>
                <a:latin typeface="Arial" panose="020B0604020202020204" pitchFamily="34" charset="0"/>
              </a:rPr>
              <a:t>In economics, resources are often called </a:t>
            </a:r>
            <a:r>
              <a:rPr lang="en-US" sz="3200" b="1" i="0" strike="noStrike" dirty="0" smtClean="0">
                <a:solidFill>
                  <a:srgbClr val="C00000"/>
                </a:solidFill>
                <a:effectLst/>
                <a:latin typeface="Arial" panose="020B0604020202020204" pitchFamily="34" charset="0"/>
              </a:rPr>
              <a:t>FACTORS OF PRODUCTION (land, labor, capital, entrepreneurs)</a:t>
            </a:r>
          </a:p>
          <a:p>
            <a:pPr marL="0" indent="0">
              <a:buNone/>
            </a:pPr>
            <a:endParaRPr lang="en-US" sz="3600" dirty="0">
              <a:solidFill>
                <a:schemeClr val="accent5">
                  <a:lumMod val="50000"/>
                </a:schemeClr>
              </a:solidFill>
            </a:endParaRPr>
          </a:p>
        </p:txBody>
      </p:sp>
      <p:sp>
        <p:nvSpPr>
          <p:cNvPr id="4" name="5-Point Star 3"/>
          <p:cNvSpPr/>
          <p:nvPr/>
        </p:nvSpPr>
        <p:spPr>
          <a:xfrm>
            <a:off x="10407203" y="4031087"/>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053922" y="4031087"/>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26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8" y="197700"/>
            <a:ext cx="10515600" cy="1325563"/>
          </a:xfrm>
        </p:spPr>
        <p:txBody>
          <a:bodyPr/>
          <a:lstStyle/>
          <a:p>
            <a:r>
              <a:rPr lang="en-US" b="1" i="0" u="none" strike="noStrike" dirty="0" smtClean="0">
                <a:solidFill>
                  <a:srgbClr val="783F04"/>
                </a:solidFill>
                <a:effectLst/>
                <a:latin typeface="Berlin Sans FB Demi" panose="020E0802020502020306" pitchFamily="34" charset="0"/>
              </a:rPr>
              <a:t>CHOICES</a:t>
            </a:r>
            <a:endParaRPr lang="en-US" dirty="0">
              <a:latin typeface="Berlin Sans FB Demi" panose="020E0802020502020306" pitchFamily="34" charset="0"/>
            </a:endParaRPr>
          </a:p>
        </p:txBody>
      </p:sp>
      <p:sp>
        <p:nvSpPr>
          <p:cNvPr id="3" name="Content Placeholder 2"/>
          <p:cNvSpPr>
            <a:spLocks noGrp="1"/>
          </p:cNvSpPr>
          <p:nvPr>
            <p:ph idx="1"/>
          </p:nvPr>
        </p:nvSpPr>
        <p:spPr>
          <a:xfrm>
            <a:off x="400317" y="1349106"/>
            <a:ext cx="11203547" cy="5167603"/>
          </a:xfrm>
        </p:spPr>
        <p:txBody>
          <a:bodyPr/>
          <a:lstStyle/>
          <a:p>
            <a:pPr fontAlgn="base">
              <a:spcBef>
                <a:spcPts val="0"/>
              </a:spcBef>
            </a:pPr>
            <a:r>
              <a:rPr lang="en-US" b="1" i="0" u="none" strike="noStrike" dirty="0" smtClean="0">
                <a:solidFill>
                  <a:srgbClr val="CC0000"/>
                </a:solidFill>
                <a:effectLst/>
                <a:latin typeface="Arial" panose="020B0604020202020204" pitchFamily="34" charset="0"/>
              </a:rPr>
              <a:t>CHOICES</a:t>
            </a:r>
            <a:r>
              <a:rPr lang="en-US" b="0" i="0" u="none" strike="noStrike" dirty="0" smtClean="0">
                <a:solidFill>
                  <a:srgbClr val="7F6000"/>
                </a:solidFill>
                <a:effectLst/>
                <a:latin typeface="Arial" panose="020B0604020202020204" pitchFamily="34" charset="0"/>
              </a:rPr>
              <a:t> have to be made because there aren’t enough </a:t>
            </a:r>
            <a:r>
              <a:rPr lang="en-US" b="1" i="0" u="none" strike="noStrike" dirty="0" smtClean="0">
                <a:solidFill>
                  <a:srgbClr val="CC0000"/>
                </a:solidFill>
                <a:effectLst/>
                <a:latin typeface="Arial" panose="020B0604020202020204" pitchFamily="34" charset="0"/>
              </a:rPr>
              <a:t>RESOURCES</a:t>
            </a:r>
            <a:r>
              <a:rPr lang="en-US" b="0" i="0" u="none" strike="noStrike" dirty="0" smtClean="0">
                <a:solidFill>
                  <a:srgbClr val="7F6000"/>
                </a:solidFill>
                <a:effectLst/>
                <a:latin typeface="Arial" panose="020B0604020202020204" pitchFamily="34" charset="0"/>
              </a:rPr>
              <a:t> to satisfy everyone’s wants and needs</a:t>
            </a:r>
          </a:p>
          <a:p>
            <a:pPr fontAlgn="base">
              <a:spcBef>
                <a:spcPts val="0"/>
              </a:spcBef>
              <a:spcAft>
                <a:spcPts val="1600"/>
              </a:spcAft>
            </a:pPr>
            <a:r>
              <a:rPr lang="en-US" b="0" i="0" u="none" strike="noStrike" dirty="0" smtClean="0">
                <a:solidFill>
                  <a:srgbClr val="7F6000"/>
                </a:solidFill>
                <a:effectLst/>
                <a:latin typeface="Arial" panose="020B0604020202020204" pitchFamily="34" charset="0"/>
              </a:rPr>
              <a:t>The problem of not having enough </a:t>
            </a:r>
            <a:r>
              <a:rPr lang="en-US" b="1" i="0" u="none" strike="noStrike" dirty="0" smtClean="0">
                <a:solidFill>
                  <a:srgbClr val="CC0000"/>
                </a:solidFill>
                <a:effectLst/>
                <a:latin typeface="Arial" panose="020B0604020202020204" pitchFamily="34" charset="0"/>
              </a:rPr>
              <a:t>RESOURCES</a:t>
            </a:r>
            <a:r>
              <a:rPr lang="en-US" b="0" i="0" u="none" strike="noStrike" dirty="0" smtClean="0">
                <a:solidFill>
                  <a:srgbClr val="7F6000"/>
                </a:solidFill>
                <a:effectLst/>
                <a:latin typeface="Arial" panose="020B0604020202020204" pitchFamily="34" charset="0"/>
              </a:rPr>
              <a:t> is called </a:t>
            </a:r>
            <a:r>
              <a:rPr lang="en-US" b="1" i="0" u="none" strike="noStrike" dirty="0" smtClean="0">
                <a:solidFill>
                  <a:srgbClr val="CC0000"/>
                </a:solidFill>
                <a:effectLst/>
                <a:latin typeface="Arial" panose="020B0604020202020204" pitchFamily="34" charset="0"/>
              </a:rPr>
              <a:t>SCARCITY</a:t>
            </a:r>
            <a:endParaRPr lang="en-US" b="0" i="0" u="none" strike="noStrike" dirty="0" smtClean="0">
              <a:solidFill>
                <a:srgbClr val="7F6000"/>
              </a:solidFill>
              <a:effectLst/>
              <a:latin typeface="Arial" panose="020B0604020202020204" pitchFamily="34" charset="0"/>
            </a:endParaRPr>
          </a:p>
          <a:p>
            <a:r>
              <a:rPr lang="en-US" b="0" i="0" u="none" strike="noStrike" dirty="0" smtClean="0">
                <a:solidFill>
                  <a:srgbClr val="7F6000"/>
                </a:solidFill>
                <a:effectLst/>
                <a:latin typeface="Arial" panose="020B0604020202020204" pitchFamily="34" charset="0"/>
              </a:rPr>
              <a:t>When we talk about </a:t>
            </a:r>
            <a:r>
              <a:rPr lang="en-US" b="1" i="0" u="none" strike="noStrike" dirty="0" smtClean="0">
                <a:solidFill>
                  <a:srgbClr val="CC0000"/>
                </a:solidFill>
                <a:effectLst/>
                <a:latin typeface="Arial" panose="020B0604020202020204" pitchFamily="34" charset="0"/>
              </a:rPr>
              <a:t>CHOICES</a:t>
            </a:r>
            <a:r>
              <a:rPr lang="en-US" b="0" i="0" u="none" strike="noStrike" dirty="0" smtClean="0">
                <a:solidFill>
                  <a:srgbClr val="7F6000"/>
                </a:solidFill>
                <a:effectLst/>
                <a:latin typeface="Arial" panose="020B0604020202020204" pitchFamily="34" charset="0"/>
              </a:rPr>
              <a:t> we have to make because of </a:t>
            </a:r>
            <a:r>
              <a:rPr lang="en-US" b="1" i="0" u="none" strike="noStrike" dirty="0" smtClean="0">
                <a:solidFill>
                  <a:srgbClr val="CC0000"/>
                </a:solidFill>
                <a:effectLst/>
                <a:latin typeface="Arial" panose="020B0604020202020204" pitchFamily="34" charset="0"/>
              </a:rPr>
              <a:t>SCARCITY</a:t>
            </a:r>
            <a:r>
              <a:rPr lang="en-US" b="0" i="0" u="none" strike="noStrike" dirty="0" smtClean="0">
                <a:solidFill>
                  <a:srgbClr val="7F6000"/>
                </a:solidFill>
                <a:effectLst/>
                <a:latin typeface="Arial" panose="020B0604020202020204" pitchFamily="34" charset="0"/>
              </a:rPr>
              <a:t>, we often talk about what we had to give up to get what we wanted. These choices are called </a:t>
            </a:r>
            <a:r>
              <a:rPr lang="en-US" b="1" i="0" u="none" strike="noStrike" dirty="0" smtClean="0">
                <a:solidFill>
                  <a:srgbClr val="CC0000"/>
                </a:solidFill>
                <a:effectLst/>
                <a:latin typeface="Arial" panose="020B0604020202020204" pitchFamily="34" charset="0"/>
              </a:rPr>
              <a:t>OPPORTUNITY COSTS</a:t>
            </a:r>
            <a:r>
              <a:rPr lang="en-US" b="0" i="0" u="none" strike="noStrike" dirty="0" smtClean="0">
                <a:solidFill>
                  <a:srgbClr val="7F6000"/>
                </a:solidFill>
                <a:effectLst/>
                <a:latin typeface="Arial" panose="020B0604020202020204" pitchFamily="34" charset="0"/>
              </a:rPr>
              <a:t> and </a:t>
            </a:r>
            <a:r>
              <a:rPr lang="en-US" b="1" i="0" u="none" strike="noStrike" dirty="0" smtClean="0">
                <a:solidFill>
                  <a:srgbClr val="CC0000"/>
                </a:solidFill>
                <a:effectLst/>
                <a:latin typeface="Arial" panose="020B0604020202020204" pitchFamily="34" charset="0"/>
              </a:rPr>
              <a:t>TRADE OFFS</a:t>
            </a:r>
            <a:r>
              <a:rPr lang="en-US" b="0" i="0" u="none" strike="noStrike" dirty="0" smtClean="0">
                <a:solidFill>
                  <a:srgbClr val="7F6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26495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32047"/>
          </a:xfrm>
        </p:spPr>
        <p:txBody>
          <a:bodyPr/>
          <a:lstStyle/>
          <a:p>
            <a:r>
              <a:rPr lang="en-US" b="0" i="0" u="none" strike="noStrike" dirty="0" smtClean="0">
                <a:solidFill>
                  <a:srgbClr val="783F04"/>
                </a:solidFill>
                <a:effectLst/>
                <a:latin typeface="Bauhaus 93" panose="04030905020B02020C02" pitchFamily="82" charset="0"/>
              </a:rPr>
              <a:t>MORE CHOICES</a:t>
            </a:r>
            <a:endParaRPr lang="en-US" dirty="0">
              <a:latin typeface="Bauhaus 93" panose="04030905020B02020C02" pitchFamily="82" charset="0"/>
            </a:endParaRPr>
          </a:p>
        </p:txBody>
      </p:sp>
      <p:sp>
        <p:nvSpPr>
          <p:cNvPr id="3" name="Content Placeholder 2"/>
          <p:cNvSpPr>
            <a:spLocks noGrp="1"/>
          </p:cNvSpPr>
          <p:nvPr>
            <p:ph idx="1"/>
          </p:nvPr>
        </p:nvSpPr>
        <p:spPr>
          <a:xfrm>
            <a:off x="103031" y="932047"/>
            <a:ext cx="12191999" cy="5560828"/>
          </a:xfrm>
        </p:spPr>
        <p:txBody>
          <a:bodyPr>
            <a:noAutofit/>
          </a:bodyPr>
          <a:lstStyle/>
          <a:p>
            <a:pPr fontAlgn="base">
              <a:spcBef>
                <a:spcPts val="0"/>
              </a:spcBef>
            </a:pPr>
            <a:r>
              <a:rPr lang="en-US" sz="3200" b="0" i="0" u="none" strike="noStrike" dirty="0" smtClean="0">
                <a:solidFill>
                  <a:srgbClr val="7F6000"/>
                </a:solidFill>
                <a:effectLst/>
              </a:rPr>
              <a:t>We need to keep in mind that every </a:t>
            </a:r>
            <a:r>
              <a:rPr lang="en-US" sz="3200" b="1" i="0" u="none" strike="noStrike" dirty="0" smtClean="0">
                <a:solidFill>
                  <a:srgbClr val="CC0000"/>
                </a:solidFill>
                <a:effectLst/>
              </a:rPr>
              <a:t>ECONOMIC ACTIVITY</a:t>
            </a:r>
            <a:r>
              <a:rPr lang="en-US" sz="3200" b="0" i="0" u="none" strike="noStrike" dirty="0" smtClean="0">
                <a:solidFill>
                  <a:srgbClr val="7F6000"/>
                </a:solidFill>
                <a:effectLst/>
              </a:rPr>
              <a:t> has a </a:t>
            </a:r>
            <a:r>
              <a:rPr lang="en-US" sz="3200" b="1" i="0" u="none" strike="noStrike" dirty="0" smtClean="0">
                <a:solidFill>
                  <a:srgbClr val="CC0000"/>
                </a:solidFill>
                <a:effectLst/>
              </a:rPr>
              <a:t>COST</a:t>
            </a:r>
            <a:r>
              <a:rPr lang="en-US" sz="3200" b="0" i="0" u="none" strike="noStrike" dirty="0" smtClean="0">
                <a:solidFill>
                  <a:srgbClr val="7F6000"/>
                </a:solidFill>
                <a:effectLst/>
              </a:rPr>
              <a:t> associated with it.  </a:t>
            </a:r>
          </a:p>
          <a:p>
            <a:pPr fontAlgn="base">
              <a:spcBef>
                <a:spcPts val="0"/>
              </a:spcBef>
            </a:pPr>
            <a:r>
              <a:rPr lang="en-US" sz="3200" b="0" i="0" u="none" strike="noStrike" dirty="0" smtClean="0">
                <a:solidFill>
                  <a:srgbClr val="7F6000"/>
                </a:solidFill>
                <a:effectLst/>
              </a:rPr>
              <a:t>This concept is illustrated by the acronym </a:t>
            </a:r>
            <a:r>
              <a:rPr lang="en-US" sz="3200" b="1" i="0" u="none" strike="noStrike" dirty="0" smtClean="0">
                <a:solidFill>
                  <a:srgbClr val="CC0000"/>
                </a:solidFill>
                <a:effectLst/>
              </a:rPr>
              <a:t>TINSTAAFL</a:t>
            </a:r>
            <a:r>
              <a:rPr lang="en-US" sz="3200" b="0" i="0" u="none" strike="noStrike" dirty="0" smtClean="0">
                <a:solidFill>
                  <a:srgbClr val="7F6000"/>
                </a:solidFill>
                <a:effectLst/>
              </a:rPr>
              <a:t> (</a:t>
            </a:r>
            <a:r>
              <a:rPr lang="en-US" sz="3200" b="1" i="0" u="sng" strike="noStrike" dirty="0" smtClean="0">
                <a:solidFill>
                  <a:srgbClr val="7F6000"/>
                </a:solidFill>
                <a:effectLst/>
              </a:rPr>
              <a:t>T</a:t>
            </a:r>
            <a:r>
              <a:rPr lang="en-US" sz="3200" b="0" i="0" u="none" strike="noStrike" dirty="0" smtClean="0">
                <a:solidFill>
                  <a:srgbClr val="7F6000"/>
                </a:solidFill>
                <a:effectLst/>
              </a:rPr>
              <a:t>here </a:t>
            </a:r>
            <a:r>
              <a:rPr lang="en-US" sz="3200" b="0" i="0" u="sng" strike="noStrike" dirty="0" smtClean="0">
                <a:solidFill>
                  <a:srgbClr val="7F6000"/>
                </a:solidFill>
                <a:effectLst/>
              </a:rPr>
              <a:t>I</a:t>
            </a:r>
            <a:r>
              <a:rPr lang="en-US" sz="3200" b="0" i="0" u="none" strike="noStrike" dirty="0" smtClean="0">
                <a:solidFill>
                  <a:srgbClr val="7F6000"/>
                </a:solidFill>
                <a:effectLst/>
              </a:rPr>
              <a:t>s </a:t>
            </a:r>
            <a:r>
              <a:rPr lang="en-US" sz="3200" b="1" i="0" u="sng" strike="noStrike" dirty="0" smtClean="0">
                <a:solidFill>
                  <a:srgbClr val="7F6000"/>
                </a:solidFill>
                <a:effectLst/>
              </a:rPr>
              <a:t>N</a:t>
            </a:r>
            <a:r>
              <a:rPr lang="en-US" sz="3200" b="0" i="0" u="none" strike="noStrike" dirty="0" smtClean="0">
                <a:solidFill>
                  <a:srgbClr val="7F6000"/>
                </a:solidFill>
                <a:effectLst/>
              </a:rPr>
              <a:t>o </a:t>
            </a:r>
            <a:r>
              <a:rPr lang="en-US" sz="3200" b="0" i="0" u="sng" strike="noStrike" dirty="0" smtClean="0">
                <a:solidFill>
                  <a:srgbClr val="7F6000"/>
                </a:solidFill>
                <a:effectLst/>
              </a:rPr>
              <a:t>S</a:t>
            </a:r>
            <a:r>
              <a:rPr lang="en-US" sz="3200" b="0" i="0" u="none" strike="noStrike" dirty="0" smtClean="0">
                <a:solidFill>
                  <a:srgbClr val="7F6000"/>
                </a:solidFill>
                <a:effectLst/>
              </a:rPr>
              <a:t>uch </a:t>
            </a:r>
            <a:r>
              <a:rPr lang="en-US" sz="3200" b="1" i="0" u="sng" strike="noStrike" dirty="0" smtClean="0">
                <a:solidFill>
                  <a:srgbClr val="7F6000"/>
                </a:solidFill>
                <a:effectLst/>
              </a:rPr>
              <a:t>T</a:t>
            </a:r>
            <a:r>
              <a:rPr lang="en-US" sz="3200" b="0" i="0" u="none" strike="noStrike" dirty="0" smtClean="0">
                <a:solidFill>
                  <a:srgbClr val="7F6000"/>
                </a:solidFill>
                <a:effectLst/>
              </a:rPr>
              <a:t>hing </a:t>
            </a:r>
            <a:r>
              <a:rPr lang="en-US" sz="3200" b="0" i="0" u="sng" strike="noStrike" dirty="0" smtClean="0">
                <a:solidFill>
                  <a:srgbClr val="7F6000"/>
                </a:solidFill>
                <a:effectLst/>
              </a:rPr>
              <a:t>A</a:t>
            </a:r>
            <a:r>
              <a:rPr lang="en-US" sz="3200" b="0" i="0" u="none" strike="noStrike" dirty="0" smtClean="0">
                <a:solidFill>
                  <a:srgbClr val="7F6000"/>
                </a:solidFill>
                <a:effectLst/>
              </a:rPr>
              <a:t>s </a:t>
            </a:r>
            <a:r>
              <a:rPr lang="en-US" sz="3200" b="1" i="0" u="sng" strike="noStrike" dirty="0" smtClean="0">
                <a:solidFill>
                  <a:srgbClr val="7F6000"/>
                </a:solidFill>
                <a:effectLst/>
              </a:rPr>
              <a:t>A</a:t>
            </a:r>
            <a:r>
              <a:rPr lang="en-US" sz="3200" b="0" i="0" u="none" strike="noStrike" dirty="0" smtClean="0">
                <a:solidFill>
                  <a:srgbClr val="7F6000"/>
                </a:solidFill>
                <a:effectLst/>
              </a:rPr>
              <a:t> </a:t>
            </a:r>
            <a:r>
              <a:rPr lang="en-US" sz="3200" b="1" i="0" u="sng" strike="noStrike" dirty="0" smtClean="0">
                <a:solidFill>
                  <a:srgbClr val="7F6000"/>
                </a:solidFill>
                <a:effectLst/>
              </a:rPr>
              <a:t>F</a:t>
            </a:r>
            <a:r>
              <a:rPr lang="en-US" sz="3200" b="0" i="0" u="none" strike="noStrike" dirty="0" smtClean="0">
                <a:solidFill>
                  <a:srgbClr val="7F6000"/>
                </a:solidFill>
                <a:effectLst/>
              </a:rPr>
              <a:t>ree </a:t>
            </a:r>
            <a:r>
              <a:rPr lang="en-US" sz="3200" b="1" i="0" u="sng" strike="noStrike" dirty="0" smtClean="0">
                <a:solidFill>
                  <a:srgbClr val="7F6000"/>
                </a:solidFill>
                <a:effectLst/>
              </a:rPr>
              <a:t>L</a:t>
            </a:r>
            <a:r>
              <a:rPr lang="en-US" sz="3200" b="0" i="0" u="none" strike="noStrike" dirty="0" smtClean="0">
                <a:solidFill>
                  <a:srgbClr val="7F6000"/>
                </a:solidFill>
                <a:effectLst/>
              </a:rPr>
              <a:t>unch)</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53" t="-568" r="8482" b="-1"/>
          <a:stretch/>
        </p:blipFill>
        <p:spPr>
          <a:xfrm>
            <a:off x="4765182" y="2492705"/>
            <a:ext cx="3953815" cy="2439511"/>
          </a:xfrm>
          <a:prstGeom prst="rect">
            <a:avLst/>
          </a:prstGeom>
        </p:spPr>
      </p:pic>
      <p:sp>
        <p:nvSpPr>
          <p:cNvPr id="5" name="TextBox 4"/>
          <p:cNvSpPr txBox="1"/>
          <p:nvPr/>
        </p:nvSpPr>
        <p:spPr>
          <a:xfrm>
            <a:off x="731135" y="5195712"/>
            <a:ext cx="1093578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concept of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TINSTAAFL</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refers to the fact that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NO</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economic product is ever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FREE</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Someone has to pay for it somewhere: creation, production, shipping distribution, sales, labor, management, and advertising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8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262094"/>
            <a:ext cx="10515600" cy="1325563"/>
          </a:xfrm>
        </p:spPr>
        <p:txBody>
          <a:bodyPr/>
          <a:lstStyle/>
          <a:p>
            <a:r>
              <a:rPr lang="en-US" b="1" dirty="0" smtClean="0">
                <a:solidFill>
                  <a:schemeClr val="accent2">
                    <a:lumMod val="50000"/>
                  </a:schemeClr>
                </a:solidFill>
                <a:latin typeface="+mn-lt"/>
              </a:rPr>
              <a:t>AND EVEN MORE CHOICES</a:t>
            </a:r>
            <a:endParaRPr lang="en-US" b="1" dirty="0">
              <a:solidFill>
                <a:schemeClr val="accent2">
                  <a:lumMod val="50000"/>
                </a:schemeClr>
              </a:solidFill>
              <a:latin typeface="+mn-lt"/>
            </a:endParaRPr>
          </a:p>
        </p:txBody>
      </p:sp>
      <p:sp>
        <p:nvSpPr>
          <p:cNvPr id="3" name="Content Placeholder 2"/>
          <p:cNvSpPr>
            <a:spLocks noGrp="1"/>
          </p:cNvSpPr>
          <p:nvPr>
            <p:ph idx="1"/>
          </p:nvPr>
        </p:nvSpPr>
        <p:spPr>
          <a:xfrm>
            <a:off x="244699" y="1297591"/>
            <a:ext cx="11694016" cy="4351338"/>
          </a:xfrm>
        </p:spPr>
        <p:txBody>
          <a:bodyPr/>
          <a:lstStyle/>
          <a:p>
            <a:pPr lvl="0" fontAlgn="base">
              <a:spcBef>
                <a:spcPts val="0"/>
              </a:spcBef>
            </a:pPr>
            <a:r>
              <a:rPr lang="en-US" sz="3200" b="1" dirty="0" smtClean="0">
                <a:solidFill>
                  <a:srgbClr val="C00000"/>
                </a:solidFill>
              </a:rPr>
              <a:t>SOCIETIES</a:t>
            </a:r>
            <a:r>
              <a:rPr lang="en-US" sz="3200" dirty="0" smtClean="0">
                <a:solidFill>
                  <a:srgbClr val="7F6000"/>
                </a:solidFill>
              </a:rPr>
              <a:t> </a:t>
            </a:r>
            <a:r>
              <a:rPr lang="en-US" sz="3200" dirty="0">
                <a:solidFill>
                  <a:srgbClr val="7F6000"/>
                </a:solidFill>
              </a:rPr>
              <a:t>make choices; individual people make choices as </a:t>
            </a:r>
            <a:r>
              <a:rPr lang="en-US" sz="3200" b="1" dirty="0">
                <a:solidFill>
                  <a:srgbClr val="CC0000"/>
                </a:solidFill>
              </a:rPr>
              <a:t>CONSUMERS</a:t>
            </a:r>
            <a:r>
              <a:rPr lang="en-US" sz="3200" dirty="0">
                <a:solidFill>
                  <a:srgbClr val="7F6000"/>
                </a:solidFill>
              </a:rPr>
              <a:t>; </a:t>
            </a:r>
            <a:r>
              <a:rPr lang="en-US" sz="3200" b="1" dirty="0">
                <a:solidFill>
                  <a:srgbClr val="CC0000"/>
                </a:solidFill>
              </a:rPr>
              <a:t>BUSINESSES </a:t>
            </a:r>
            <a:r>
              <a:rPr lang="en-US" sz="3200" b="1" dirty="0">
                <a:solidFill>
                  <a:schemeClr val="accent2">
                    <a:lumMod val="50000"/>
                  </a:schemeClr>
                </a:solidFill>
              </a:rPr>
              <a:t>(FIRMS) </a:t>
            </a:r>
            <a:r>
              <a:rPr lang="en-US" sz="3200" dirty="0">
                <a:solidFill>
                  <a:srgbClr val="7F6000"/>
                </a:solidFill>
              </a:rPr>
              <a:t>make choices; the </a:t>
            </a:r>
            <a:r>
              <a:rPr lang="en-US" sz="3200" b="1" dirty="0">
                <a:solidFill>
                  <a:srgbClr val="CC0000"/>
                </a:solidFill>
              </a:rPr>
              <a:t>GOVERNMENT</a:t>
            </a:r>
            <a:r>
              <a:rPr lang="en-US" sz="3200" dirty="0">
                <a:solidFill>
                  <a:srgbClr val="7F6000"/>
                </a:solidFill>
              </a:rPr>
              <a:t> makes choices</a:t>
            </a:r>
          </a:p>
          <a:p>
            <a:pPr lvl="0" fontAlgn="base">
              <a:spcBef>
                <a:spcPts val="0"/>
              </a:spcBef>
            </a:pPr>
            <a:r>
              <a:rPr lang="en-US" sz="3200" dirty="0">
                <a:solidFill>
                  <a:srgbClr val="7F6000"/>
                </a:solidFill>
              </a:rPr>
              <a:t>The choices that societies have to make about resource </a:t>
            </a:r>
            <a:r>
              <a:rPr lang="en-US" sz="3200" b="1" dirty="0">
                <a:solidFill>
                  <a:srgbClr val="CC0000"/>
                </a:solidFill>
              </a:rPr>
              <a:t>USE</a:t>
            </a:r>
            <a:r>
              <a:rPr lang="en-US" sz="3200" dirty="0">
                <a:solidFill>
                  <a:srgbClr val="7F6000"/>
                </a:solidFill>
              </a:rPr>
              <a:t> and </a:t>
            </a:r>
            <a:r>
              <a:rPr lang="en-US" sz="3200" b="1" dirty="0">
                <a:solidFill>
                  <a:srgbClr val="CC0000"/>
                </a:solidFill>
              </a:rPr>
              <a:t>PRODUCTION</a:t>
            </a:r>
            <a:r>
              <a:rPr lang="en-US" sz="3200" dirty="0">
                <a:solidFill>
                  <a:srgbClr val="7F6000"/>
                </a:solidFill>
              </a:rPr>
              <a:t> can be summed up into </a:t>
            </a:r>
            <a:r>
              <a:rPr lang="en-US" sz="3200" b="1" dirty="0" smtClean="0">
                <a:solidFill>
                  <a:srgbClr val="C00000"/>
                </a:solidFill>
              </a:rPr>
              <a:t>THE 3 QUESTIONS </a:t>
            </a:r>
            <a:r>
              <a:rPr lang="en-US" sz="3200" dirty="0" smtClean="0">
                <a:solidFill>
                  <a:srgbClr val="7F6000"/>
                </a:solidFill>
              </a:rPr>
              <a:t>every </a:t>
            </a:r>
            <a:r>
              <a:rPr lang="en-US" sz="3200" dirty="0">
                <a:solidFill>
                  <a:srgbClr val="7F6000"/>
                </a:solidFill>
              </a:rPr>
              <a:t>society must ask itself:</a:t>
            </a:r>
          </a:p>
          <a:p>
            <a:pPr marL="971550" lvl="1" indent="-514350" fontAlgn="base">
              <a:spcBef>
                <a:spcPts val="0"/>
              </a:spcBef>
              <a:buFont typeface="+mj-lt"/>
              <a:buAutoNum type="arabicPeriod"/>
            </a:pPr>
            <a:r>
              <a:rPr lang="en-US" sz="3200" b="1" dirty="0">
                <a:solidFill>
                  <a:srgbClr val="C00000"/>
                </a:solidFill>
              </a:rPr>
              <a:t>WHAT </a:t>
            </a:r>
            <a:r>
              <a:rPr lang="en-US" sz="3200" dirty="0">
                <a:solidFill>
                  <a:srgbClr val="7F6000"/>
                </a:solidFill>
              </a:rPr>
              <a:t>are we going to produce?</a:t>
            </a:r>
          </a:p>
          <a:p>
            <a:pPr marL="971550" lvl="1" indent="-514350" fontAlgn="base">
              <a:spcBef>
                <a:spcPts val="0"/>
              </a:spcBef>
              <a:buFont typeface="+mj-lt"/>
              <a:buAutoNum type="arabicPeriod"/>
            </a:pPr>
            <a:r>
              <a:rPr lang="en-US" sz="3200" b="1" dirty="0">
                <a:solidFill>
                  <a:srgbClr val="C00000"/>
                </a:solidFill>
              </a:rPr>
              <a:t>HOW</a:t>
            </a:r>
            <a:r>
              <a:rPr lang="en-US" sz="3200" dirty="0">
                <a:solidFill>
                  <a:srgbClr val="7F6000"/>
                </a:solidFill>
              </a:rPr>
              <a:t> are we going to produce it?</a:t>
            </a:r>
          </a:p>
          <a:p>
            <a:pPr marL="971550" lvl="1" indent="-514350" fontAlgn="base">
              <a:spcBef>
                <a:spcPts val="0"/>
              </a:spcBef>
              <a:buFont typeface="+mj-lt"/>
              <a:buAutoNum type="arabicPeriod"/>
            </a:pPr>
            <a:r>
              <a:rPr lang="en-US" sz="3200" b="1" dirty="0">
                <a:solidFill>
                  <a:srgbClr val="C00000"/>
                </a:solidFill>
              </a:rPr>
              <a:t>WHO</a:t>
            </a:r>
            <a:r>
              <a:rPr lang="en-US" sz="3200" dirty="0">
                <a:solidFill>
                  <a:srgbClr val="7F6000"/>
                </a:solidFill>
              </a:rPr>
              <a:t> gets what we produce?</a:t>
            </a:r>
          </a:p>
          <a:p>
            <a:endParaRPr lang="en-US" dirty="0"/>
          </a:p>
        </p:txBody>
      </p:sp>
    </p:spTree>
    <p:extLst>
      <p:ext uri="{BB962C8B-B14F-4D97-AF65-F5344CB8AC3E}">
        <p14:creationId xmlns:p14="http://schemas.microsoft.com/office/powerpoint/2010/main" val="143193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218324"/>
            <a:ext cx="12072730" cy="794602"/>
          </a:xfrm>
        </p:spPr>
        <p:txBody>
          <a:bodyPr>
            <a:noAutofit/>
          </a:bodyPr>
          <a:lstStyle/>
          <a:p>
            <a:pPr algn="ctr"/>
            <a:r>
              <a:rPr lang="en-US" sz="3200" b="1" dirty="0" smtClean="0">
                <a:latin typeface="Arial Black" panose="020B0A04020102020204" pitchFamily="34" charset="0"/>
              </a:rPr>
              <a:t>We have to ask those questions because resources are scarce</a:t>
            </a:r>
            <a:endParaRPr lang="en-US" sz="3200" b="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818606" y="1497397"/>
            <a:ext cx="749808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Guns or butter?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Civilian or military?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Public or private?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18606" y="3186790"/>
            <a:ext cx="749808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Mass produce or piece by piece?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Human beings or robots?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Small business or corporation?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18606" y="5039527"/>
            <a:ext cx="749808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workers who made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military?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Whoever can afford to buy them?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632621" y="1586351"/>
            <a:ext cx="5293216" cy="440120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In our economy, the answer to the questions is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We will make whatever we think will be </a:t>
            </a:r>
            <a:r>
              <a:rPr kumimoji="0" lang="en-US" sz="2800" b="1" i="0" u="none" strike="noStrike" kern="1200" cap="none" spc="0" normalizeH="0" baseline="0" noProof="0" dirty="0" smtClean="0">
                <a:ln>
                  <a:noFill/>
                </a:ln>
                <a:solidFill>
                  <a:srgbClr val="C00000"/>
                </a:solidFill>
                <a:effectLst/>
                <a:uLnTx/>
                <a:uFillTx/>
                <a:latin typeface="Calibri" panose="020F0502020204030204"/>
                <a:ea typeface="+mn-ea"/>
                <a:cs typeface="+mn-cs"/>
              </a:rPr>
              <a:t>PROFITABLE</a:t>
            </a: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with the resources we have on hand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We will make them in the most </a:t>
            </a:r>
            <a:r>
              <a:rPr kumimoji="0" lang="en-US" sz="2800" b="1" i="0" u="none" strike="noStrike" kern="1200" cap="none" spc="0" normalizeH="0" baseline="0" noProof="0" dirty="0" smtClean="0">
                <a:ln>
                  <a:noFill/>
                </a:ln>
                <a:solidFill>
                  <a:srgbClr val="C00000"/>
                </a:solidFill>
                <a:effectLst/>
                <a:uLnTx/>
                <a:uFillTx/>
                <a:latin typeface="Calibri" panose="020F0502020204030204"/>
                <a:ea typeface="+mn-ea"/>
                <a:cs typeface="+mn-cs"/>
              </a:rPr>
              <a:t>PRACTICAL</a:t>
            </a:r>
            <a:r>
              <a:rPr kumimoji="0" lang="en-US" sz="2800" b="1"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a:t>
            </a: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cost efficient and resource efficient way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Whoever can </a:t>
            </a:r>
            <a:r>
              <a:rPr kumimoji="0" lang="en-US" sz="2800" b="1" i="0" u="none" strike="noStrike" kern="1200" cap="none" spc="0" normalizeH="0" baseline="0" noProof="0" dirty="0" smtClean="0">
                <a:ln>
                  <a:noFill/>
                </a:ln>
                <a:solidFill>
                  <a:srgbClr val="C00000"/>
                </a:solidFill>
                <a:effectLst/>
                <a:uLnTx/>
                <a:uFillTx/>
                <a:latin typeface="Calibri" panose="020F0502020204030204"/>
                <a:ea typeface="+mn-ea"/>
                <a:cs typeface="+mn-cs"/>
              </a:rPr>
              <a:t>AFFORD</a:t>
            </a:r>
            <a:r>
              <a:rPr kumimoji="0" lang="en-US" sz="2800" b="0" i="0" u="none" strike="noStrike" kern="1200" cap="none" spc="0" normalizeH="0" baseline="0" noProof="0" dirty="0" smtClean="0">
                <a:ln>
                  <a:noFill/>
                </a:ln>
                <a:solidFill>
                  <a:schemeClr val="accent2">
                    <a:lumMod val="50000"/>
                  </a:schemeClr>
                </a:solidFill>
                <a:effectLst/>
                <a:uLnTx/>
                <a:uFillTx/>
                <a:latin typeface="Calibri" panose="020F0502020204030204"/>
                <a:ea typeface="+mn-ea"/>
                <a:cs typeface="+mn-cs"/>
              </a:rPr>
              <a:t> them can get them</a:t>
            </a:r>
            <a:endParaRPr kumimoji="0" lang="en-US" sz="28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10" name="TextBox 9"/>
          <p:cNvSpPr txBox="1"/>
          <p:nvPr/>
        </p:nvSpPr>
        <p:spPr>
          <a:xfrm>
            <a:off x="603027" y="1168820"/>
            <a:ext cx="5688916" cy="523220"/>
          </a:xfrm>
          <a:prstGeom prst="rect">
            <a:avLst/>
          </a:prstGeom>
          <a:noFill/>
        </p:spPr>
        <p:txBody>
          <a:bodyPr wrap="square" rtlCol="0">
            <a:spAutoFit/>
          </a:bodyPr>
          <a:lstStyle/>
          <a:p>
            <a:r>
              <a:rPr lang="en-US" sz="2800" b="1" dirty="0" smtClean="0">
                <a:solidFill>
                  <a:srgbClr val="C00000"/>
                </a:solidFill>
              </a:rPr>
              <a:t>WHAT</a:t>
            </a:r>
            <a:r>
              <a:rPr lang="en-US" sz="2800" b="1" dirty="0" smtClean="0">
                <a:solidFill>
                  <a:schemeClr val="accent2">
                    <a:lumMod val="50000"/>
                  </a:schemeClr>
                </a:solidFill>
              </a:rPr>
              <a:t> ARE WE GOING TO PRODUCE?</a:t>
            </a:r>
            <a:endParaRPr lang="en-US" sz="2800" b="1" dirty="0">
              <a:solidFill>
                <a:schemeClr val="accent2">
                  <a:lumMod val="50000"/>
                </a:schemeClr>
              </a:solidFill>
            </a:endParaRPr>
          </a:p>
        </p:txBody>
      </p:sp>
      <p:sp>
        <p:nvSpPr>
          <p:cNvPr id="11" name="TextBox 10"/>
          <p:cNvSpPr txBox="1"/>
          <p:nvPr/>
        </p:nvSpPr>
        <p:spPr>
          <a:xfrm>
            <a:off x="603027" y="2706133"/>
            <a:ext cx="5688916" cy="523220"/>
          </a:xfrm>
          <a:prstGeom prst="rect">
            <a:avLst/>
          </a:prstGeom>
          <a:noFill/>
        </p:spPr>
        <p:txBody>
          <a:bodyPr wrap="square" rtlCol="0">
            <a:spAutoFit/>
          </a:bodyPr>
          <a:lstStyle/>
          <a:p>
            <a:r>
              <a:rPr lang="en-US" sz="2800" b="1" dirty="0" smtClean="0">
                <a:solidFill>
                  <a:srgbClr val="C00000"/>
                </a:solidFill>
              </a:rPr>
              <a:t>HOW </a:t>
            </a:r>
            <a:r>
              <a:rPr lang="en-US" sz="2800" b="1" dirty="0" smtClean="0">
                <a:solidFill>
                  <a:schemeClr val="accent2">
                    <a:lumMod val="50000"/>
                  </a:schemeClr>
                </a:solidFill>
              </a:rPr>
              <a:t>ARE WE GOING TO PRODUCE?</a:t>
            </a:r>
            <a:endParaRPr lang="en-US" sz="2800" b="1" dirty="0">
              <a:solidFill>
                <a:schemeClr val="accent2">
                  <a:lumMod val="50000"/>
                </a:schemeClr>
              </a:solidFill>
            </a:endParaRPr>
          </a:p>
        </p:txBody>
      </p:sp>
      <p:sp>
        <p:nvSpPr>
          <p:cNvPr id="12" name="TextBox 11"/>
          <p:cNvSpPr txBox="1"/>
          <p:nvPr/>
        </p:nvSpPr>
        <p:spPr>
          <a:xfrm>
            <a:off x="603027" y="4451713"/>
            <a:ext cx="5433338" cy="523220"/>
          </a:xfrm>
          <a:prstGeom prst="rect">
            <a:avLst/>
          </a:prstGeom>
          <a:noFill/>
        </p:spPr>
        <p:txBody>
          <a:bodyPr wrap="square" rtlCol="0">
            <a:spAutoFit/>
          </a:bodyPr>
          <a:lstStyle/>
          <a:p>
            <a:r>
              <a:rPr lang="en-US" sz="2800" b="1" dirty="0" smtClean="0">
                <a:solidFill>
                  <a:srgbClr val="C00000"/>
                </a:solidFill>
              </a:rPr>
              <a:t>WHO</a:t>
            </a:r>
            <a:r>
              <a:rPr lang="en-US" sz="2800" b="1" dirty="0" smtClean="0">
                <a:solidFill>
                  <a:schemeClr val="accent2">
                    <a:lumMod val="50000"/>
                  </a:schemeClr>
                </a:solidFill>
              </a:rPr>
              <a:t> GETS WHAT WE PRODUCE?</a:t>
            </a:r>
            <a:endParaRPr lang="en-US" sz="2800" b="1" dirty="0">
              <a:solidFill>
                <a:schemeClr val="accent2">
                  <a:lumMod val="50000"/>
                </a:schemeClr>
              </a:solidFill>
            </a:endParaRPr>
          </a:p>
        </p:txBody>
      </p:sp>
    </p:spTree>
    <p:extLst>
      <p:ext uri="{BB962C8B-B14F-4D97-AF65-F5344CB8AC3E}">
        <p14:creationId xmlns:p14="http://schemas.microsoft.com/office/powerpoint/2010/main" val="4012093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157816" y="223023"/>
            <a:ext cx="3296953" cy="2029523"/>
          </a:xfrm>
          <a:prstGeom prst="downArrow">
            <a:avLst>
              <a:gd name="adj1" fmla="val 50000"/>
              <a:gd name="adj2" fmla="val 439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own Arrow 2"/>
          <p:cNvSpPr/>
          <p:nvPr/>
        </p:nvSpPr>
        <p:spPr>
          <a:xfrm>
            <a:off x="5846250" y="223024"/>
            <a:ext cx="3186238" cy="2029522"/>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356517" y="2268270"/>
            <a:ext cx="4728117" cy="70788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scarcity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356517" y="3684042"/>
            <a:ext cx="4728117" cy="707886"/>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choices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608035" y="5466447"/>
            <a:ext cx="2128377"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WHAT</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to produce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2944003" y="517517"/>
            <a:ext cx="1662315" cy="95410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Limited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Resources</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0" name="Rectangle 9"/>
          <p:cNvSpPr/>
          <p:nvPr/>
        </p:nvSpPr>
        <p:spPr>
          <a:xfrm>
            <a:off x="6629211" y="522090"/>
            <a:ext cx="1620315" cy="95410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Unlimited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Wants</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1" name="TextBox 10"/>
          <p:cNvSpPr txBox="1"/>
          <p:nvPr/>
        </p:nvSpPr>
        <p:spPr>
          <a:xfrm>
            <a:off x="4739267" y="5466446"/>
            <a:ext cx="1962615" cy="83099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HOW</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to produce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7862056" y="5466447"/>
            <a:ext cx="1895707"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FOR WHOM</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to produce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Down Arrow 12"/>
          <p:cNvSpPr/>
          <p:nvPr/>
        </p:nvSpPr>
        <p:spPr>
          <a:xfrm>
            <a:off x="5542114" y="3017865"/>
            <a:ext cx="356920" cy="624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Brace 14"/>
          <p:cNvSpPr/>
          <p:nvPr/>
        </p:nvSpPr>
        <p:spPr>
          <a:xfrm rot="16200000">
            <a:off x="5257858" y="2165743"/>
            <a:ext cx="925436" cy="567597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5720574" y="4953137"/>
            <a:ext cx="1" cy="4627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5542114" y="4422372"/>
            <a:ext cx="356920" cy="624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E9719-A5B1-4359-86A3-CF1C55A35B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551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2000"/>
                                        <p:tgtEl>
                                          <p:spTgt spid="6"/>
                                        </p:tgtEl>
                                      </p:cBhvr>
                                    </p:animEffect>
                                    <p:anim calcmode="lin" valueType="num">
                                      <p:cBhvr>
                                        <p:cTn id="62" dur="2000" fill="hold"/>
                                        <p:tgtEl>
                                          <p:spTgt spid="6"/>
                                        </p:tgtEl>
                                        <p:attrNameLst>
                                          <p:attrName>ppt_w</p:attrName>
                                        </p:attrNameLst>
                                      </p:cBhvr>
                                      <p:tavLst>
                                        <p:tav tm="0" fmla="#ppt_w*sin(2.5*pi*$)">
                                          <p:val>
                                            <p:fltVal val="0"/>
                                          </p:val>
                                        </p:tav>
                                        <p:tav tm="100000">
                                          <p:val>
                                            <p:fltVal val="1"/>
                                          </p:val>
                                        </p:tav>
                                      </p:tavLst>
                                    </p:anim>
                                    <p:anim calcmode="lin" valueType="num">
                                      <p:cBhvr>
                                        <p:cTn id="6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2000"/>
                                        <p:tgtEl>
                                          <p:spTgt spid="11"/>
                                        </p:tgtEl>
                                      </p:cBhvr>
                                    </p:animEffect>
                                    <p:anim calcmode="lin" valueType="num">
                                      <p:cBhvr>
                                        <p:cTn id="69" dur="2000" fill="hold"/>
                                        <p:tgtEl>
                                          <p:spTgt spid="11"/>
                                        </p:tgtEl>
                                        <p:attrNameLst>
                                          <p:attrName>ppt_w</p:attrName>
                                        </p:attrNameLst>
                                      </p:cBhvr>
                                      <p:tavLst>
                                        <p:tav tm="0" fmla="#ppt_w*sin(2.5*pi*$)">
                                          <p:val>
                                            <p:fltVal val="0"/>
                                          </p:val>
                                        </p:tav>
                                        <p:tav tm="100000">
                                          <p:val>
                                            <p:fltVal val="1"/>
                                          </p:val>
                                        </p:tav>
                                      </p:tavLst>
                                    </p:anim>
                                    <p:anim calcmode="lin" valueType="num">
                                      <p:cBhvr>
                                        <p:cTn id="7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2000"/>
                                        <p:tgtEl>
                                          <p:spTgt spid="12"/>
                                        </p:tgtEl>
                                      </p:cBhvr>
                                    </p:animEffect>
                                    <p:anim calcmode="lin" valueType="num">
                                      <p:cBhvr>
                                        <p:cTn id="76" dur="2000" fill="hold"/>
                                        <p:tgtEl>
                                          <p:spTgt spid="12"/>
                                        </p:tgtEl>
                                        <p:attrNameLst>
                                          <p:attrName>ppt_w</p:attrName>
                                        </p:attrNameLst>
                                      </p:cBhvr>
                                      <p:tavLst>
                                        <p:tav tm="0" fmla="#ppt_w*sin(2.5*pi*$)">
                                          <p:val>
                                            <p:fltVal val="0"/>
                                          </p:val>
                                        </p:tav>
                                        <p:tav tm="100000">
                                          <p:val>
                                            <p:fltVal val="1"/>
                                          </p:val>
                                        </p:tav>
                                      </p:tavLst>
                                    </p:anim>
                                    <p:anim calcmode="lin" valueType="num">
                                      <p:cBhvr>
                                        <p:cTn id="7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animBg="1"/>
      <p:bldP spid="12" grpId="0" animBg="1"/>
      <p:bldP spid="13" grpId="0" animBg="1"/>
      <p:bldP spid="1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2513</Words>
  <Application>Microsoft Office PowerPoint</Application>
  <PresentationFormat>Widescreen</PresentationFormat>
  <Paragraphs>258</Paragraphs>
  <Slides>39</Slides>
  <Notes>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39</vt:i4>
      </vt:variant>
    </vt:vector>
  </HeadingPairs>
  <TitlesOfParts>
    <vt:vector size="57" baseType="lpstr">
      <vt:lpstr>Aharoni</vt:lpstr>
      <vt:lpstr>Arial</vt:lpstr>
      <vt:lpstr>Arial Black</vt:lpstr>
      <vt:lpstr>Arial Narrow</vt:lpstr>
      <vt:lpstr>Bauhaus 93</vt:lpstr>
      <vt:lpstr>Berlin Sans FB</vt:lpstr>
      <vt:lpstr>Berlin Sans FB Demi</vt:lpstr>
      <vt:lpstr>Calibri</vt:lpstr>
      <vt:lpstr>Calibri Light</vt:lpstr>
      <vt:lpstr>Varela Round</vt:lpstr>
      <vt:lpstr>Office Theme</vt:lpstr>
      <vt:lpstr>1_Office Theme</vt:lpstr>
      <vt:lpstr>2_Office Theme</vt:lpstr>
      <vt:lpstr>3_Office Theme</vt:lpstr>
      <vt:lpstr>4_Office Theme</vt:lpstr>
      <vt:lpstr>5_Office Theme</vt:lpstr>
      <vt:lpstr>6_Office Theme</vt:lpstr>
      <vt:lpstr>7_Office Theme</vt:lpstr>
      <vt:lpstr>Economics Chapter 1</vt:lpstr>
      <vt:lpstr>The Major Problem of Economics is SCARCITY</vt:lpstr>
      <vt:lpstr>  What is Economics?  </vt:lpstr>
      <vt:lpstr>WANTS and NEEDS</vt:lpstr>
      <vt:lpstr>CHOICES</vt:lpstr>
      <vt:lpstr>MORE CHOICES</vt:lpstr>
      <vt:lpstr>AND EVEN MORE CHOICES</vt:lpstr>
      <vt:lpstr>We have to ask those questions because resources are scarce</vt:lpstr>
      <vt:lpstr>PowerPoint Presentation</vt:lpstr>
      <vt:lpstr>I. Choices PRODUCERS Make – producers need to figure out what resources they will need and the best way to use them. These resources are called the FACTORS OF PRODUCTION</vt:lpstr>
      <vt:lpstr>1. LAND – gifts of nature or natural resources not created by people </vt:lpstr>
      <vt:lpstr>2. CAPITAL – Used in the production of goods and services. There are TWO TYPES. </vt:lpstr>
      <vt:lpstr>3. LABOR – people with all their efforts and ABILITIES and SKILLS who help produce goods and services</vt:lpstr>
      <vt:lpstr>4. Entrepreneurs- RISK TAKERS in search of PROFITS who do something new with existing RESOURCES.</vt:lpstr>
      <vt:lpstr>THE  PPC or PPF</vt:lpstr>
      <vt:lpstr>Production Possibilities Curve  </vt:lpstr>
      <vt:lpstr>A.  Identifying Alternatives</vt:lpstr>
      <vt:lpstr>PowerPoint Presentation</vt:lpstr>
      <vt:lpstr>PowerPoint Presentation</vt:lpstr>
      <vt:lpstr>PowerPoint Presentation</vt:lpstr>
      <vt:lpstr>C. The Opportunity Cost  of Idle Resources</vt:lpstr>
      <vt:lpstr>Videos and Extra Explanations</vt:lpstr>
      <vt:lpstr>Chapter 1- Lesson 3: Using Economic Models  ECONOMIC GROWTH AND INCENTIVES IN ECONOMICS</vt:lpstr>
      <vt:lpstr>MARKETS</vt:lpstr>
      <vt:lpstr>ECONOMIC MODELS</vt:lpstr>
      <vt:lpstr>Circular Flow of Economic Activity Model</vt:lpstr>
      <vt:lpstr>The Circular Flow</vt:lpstr>
      <vt:lpstr>PowerPoint Presentation</vt:lpstr>
      <vt:lpstr>Factor Markets</vt:lpstr>
      <vt:lpstr>Product  Markets</vt:lpstr>
      <vt:lpstr>PowerPoint Presentation</vt:lpstr>
      <vt:lpstr>PowerPoint Presentation</vt:lpstr>
      <vt:lpstr>PowerPoint Presentation</vt:lpstr>
      <vt:lpstr>PowerPoint Presentation</vt:lpstr>
      <vt:lpstr>The Role of Markets</vt:lpstr>
      <vt:lpstr>Using Models to Describe Economic Growth</vt:lpstr>
      <vt:lpstr>These notes will be handed out separately.  Be sure to put them behind this section of notes in your notebook </vt:lpstr>
      <vt:lpstr>Economic Growth Chart</vt:lpstr>
      <vt:lpstr>PROOF OF ECONOMIC GROWTH:GDP - Gross Domestic Product</vt:lpstr>
    </vt:vector>
  </TitlesOfParts>
  <Company>Fredericksburg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Unit 1</dc:title>
  <dc:creator>Betsy Setterbo</dc:creator>
  <cp:lastModifiedBy>Betsy Setterbo</cp:lastModifiedBy>
  <cp:revision>46</cp:revision>
  <cp:lastPrinted>2016-08-16T15:12:48Z</cp:lastPrinted>
  <dcterms:created xsi:type="dcterms:W3CDTF">2016-08-12T16:37:07Z</dcterms:created>
  <dcterms:modified xsi:type="dcterms:W3CDTF">2016-08-22T14:43:38Z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